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1" r:id="rId2"/>
    <p:sldId id="257" r:id="rId3"/>
    <p:sldId id="258" r:id="rId4"/>
    <p:sldId id="259" r:id="rId5"/>
    <p:sldId id="269" r:id="rId6"/>
    <p:sldId id="264" r:id="rId7"/>
    <p:sldId id="267" r:id="rId8"/>
    <p:sldId id="261" r:id="rId9"/>
    <p:sldId id="262" r:id="rId10"/>
    <p:sldId id="263" r:id="rId1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220"/>
    <a:srgbClr val="28348A"/>
    <a:srgbClr val="F4F1DF"/>
    <a:srgbClr val="FAFAE9"/>
    <a:srgbClr val="CE342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p:cViewPr varScale="1">
        <p:scale>
          <a:sx n="101" d="100"/>
          <a:sy n="101" d="100"/>
        </p:scale>
        <p:origin x="87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F58710B-B848-A641-9DEF-CBD7ABB2AF54}" type="datetimeFigureOut">
              <a:rPr lang="en-US" smtClean="0"/>
              <a:t>4/4/2024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1498452-80D7-F64A-8FD3-80D7CE4BCE31}" type="slidenum">
              <a:rPr lang="en-US" smtClean="0"/>
              <a:t>‹#›</a:t>
            </a:fld>
            <a:endParaRPr lang="en-US"/>
          </a:p>
        </p:txBody>
      </p:sp>
    </p:spTree>
    <p:extLst>
      <p:ext uri="{BB962C8B-B14F-4D97-AF65-F5344CB8AC3E}">
        <p14:creationId xmlns:p14="http://schemas.microsoft.com/office/powerpoint/2010/main" val="170017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B70F-1896-7796-2FA4-7FEA7358D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09CB0-855C-6313-D503-64B2B8C41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777AD6-359A-5130-D375-BEA13E1EFF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CB421B-ED5B-B38B-A768-C389E301B613}"/>
              </a:ext>
            </a:extLst>
          </p:cNvPr>
          <p:cNvSpPr>
            <a:spLocks noGrp="1"/>
          </p:cNvSpPr>
          <p:nvPr>
            <p:ph type="sldNum" sz="quarter" idx="5"/>
          </p:nvPr>
        </p:nvSpPr>
        <p:spPr/>
        <p:txBody>
          <a:bodyPr/>
          <a:lstStyle/>
          <a:p>
            <a:fld id="{C1498452-80D7-F64A-8FD3-80D7CE4BCE31}" type="slidenum">
              <a:rPr lang="en-US" smtClean="0"/>
              <a:t>5</a:t>
            </a:fld>
            <a:endParaRPr lang="en-US"/>
          </a:p>
        </p:txBody>
      </p:sp>
    </p:spTree>
    <p:extLst>
      <p:ext uri="{BB962C8B-B14F-4D97-AF65-F5344CB8AC3E}">
        <p14:creationId xmlns:p14="http://schemas.microsoft.com/office/powerpoint/2010/main" val="317973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21015" y="1986178"/>
            <a:ext cx="9483090" cy="2057400"/>
          </a:xfrm>
          <a:prstGeom prst="rect">
            <a:avLst/>
          </a:prstGeom>
        </p:spPr>
        <p:txBody>
          <a:bodyPr wrap="square" lIns="0" tIns="0" rIns="0" bIns="0">
            <a:spAutoFit/>
          </a:bodyPr>
          <a:lstStyle>
            <a:lvl1pPr>
              <a:defRPr sz="4000" b="0" i="0" u="heavy">
                <a:solidFill>
                  <a:schemeClr val="tx1"/>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6" name="bg object 16"/>
          <p:cNvSpPr/>
          <p:nvPr/>
        </p:nvSpPr>
        <p:spPr>
          <a:xfrm>
            <a:off x="0" y="6726935"/>
            <a:ext cx="12192000" cy="131445"/>
          </a:xfrm>
          <a:custGeom>
            <a:avLst/>
            <a:gdLst/>
            <a:ahLst/>
            <a:cxnLst/>
            <a:rect l="l" t="t" r="r" b="b"/>
            <a:pathLst>
              <a:path w="12192000" h="131445">
                <a:moveTo>
                  <a:pt x="12192000" y="0"/>
                </a:moveTo>
                <a:lnTo>
                  <a:pt x="0" y="0"/>
                </a:lnTo>
                <a:lnTo>
                  <a:pt x="0" y="131064"/>
                </a:lnTo>
                <a:lnTo>
                  <a:pt x="12192000" y="131064"/>
                </a:lnTo>
                <a:lnTo>
                  <a:pt x="12192000" y="0"/>
                </a:lnTo>
                <a:close/>
              </a:path>
            </a:pathLst>
          </a:custGeom>
          <a:solidFill>
            <a:srgbClr val="E7E6E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u="heavy">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E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46575" y="344170"/>
            <a:ext cx="3498850" cy="696594"/>
          </a:xfrm>
          <a:prstGeom prst="rect">
            <a:avLst/>
          </a:prstGeom>
        </p:spPr>
        <p:txBody>
          <a:bodyPr wrap="square" lIns="0" tIns="0" rIns="0" bIns="0">
            <a:spAutoFit/>
          </a:bodyPr>
          <a:lstStyle>
            <a:lvl1pPr>
              <a:defRPr sz="4000" b="0" i="0" u="heavy">
                <a:solidFill>
                  <a:schemeClr val="tx1"/>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www.shutterstock.com/subscribe.m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A498AE-98CE-A322-A544-995BD36252C9}"/>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FBF0DB6-E39E-D703-167E-A8ECFBC9214D}"/>
              </a:ext>
            </a:extLst>
          </p:cNvPr>
          <p:cNvSpPr txBox="1"/>
          <p:nvPr/>
        </p:nvSpPr>
        <p:spPr>
          <a:xfrm>
            <a:off x="1159506" y="4280218"/>
            <a:ext cx="9872980" cy="443711"/>
          </a:xfrm>
          <a:prstGeom prst="rect">
            <a:avLst/>
          </a:prstGeom>
        </p:spPr>
        <p:txBody>
          <a:bodyPr vert="horz" wrap="square" lIns="0" tIns="12700" rIns="0" bIns="0" rtlCol="0">
            <a:spAutoFit/>
          </a:bodyPr>
          <a:lstStyle/>
          <a:p>
            <a:pPr marL="12700" algn="ctr">
              <a:lnSpc>
                <a:spcPct val="100000"/>
              </a:lnSpc>
              <a:spcBef>
                <a:spcPts val="100"/>
              </a:spcBef>
            </a:pPr>
            <a:r>
              <a:rPr sz="2800" dirty="0">
                <a:latin typeface="Futura Medium" panose="020B0602020204020303" pitchFamily="34" charset="-79"/>
                <a:cs typeface="Futura Medium" panose="020B0602020204020303" pitchFamily="34" charset="-79"/>
              </a:rPr>
              <a:t>Dr.</a:t>
            </a:r>
            <a:r>
              <a:rPr sz="2800" spc="-15" dirty="0">
                <a:latin typeface="Futura Medium" panose="020B0602020204020303" pitchFamily="34" charset="-79"/>
                <a:cs typeface="Futura Medium" panose="020B0602020204020303" pitchFamily="34" charset="-79"/>
              </a:rPr>
              <a:t> </a:t>
            </a:r>
            <a:r>
              <a:rPr sz="2800" dirty="0">
                <a:latin typeface="Futura Medium" panose="020B0602020204020303" pitchFamily="34" charset="-79"/>
                <a:cs typeface="Futura Medium" panose="020B0602020204020303" pitchFamily="34" charset="-79"/>
              </a:rPr>
              <a:t>Moby</a:t>
            </a:r>
            <a:r>
              <a:rPr sz="2800" spc="-15" dirty="0">
                <a:latin typeface="Futura Medium" panose="020B0602020204020303" pitchFamily="34" charset="-79"/>
                <a:cs typeface="Futura Medium" panose="020B0602020204020303" pitchFamily="34" charset="-79"/>
              </a:rPr>
              <a:t> </a:t>
            </a:r>
            <a:r>
              <a:rPr sz="2800" dirty="0" err="1">
                <a:latin typeface="Futura Medium" panose="020B0602020204020303" pitchFamily="34" charset="-79"/>
                <a:cs typeface="Futura Medium" panose="020B0602020204020303" pitchFamily="34" charset="-79"/>
              </a:rPr>
              <a:t>Solangi</a:t>
            </a:r>
            <a:r>
              <a:rPr lang="en-US" sz="2800" dirty="0">
                <a:latin typeface="Futura Medium" panose="020B0602020204020303" pitchFamily="34" charset="-79"/>
                <a:cs typeface="Futura Medium" panose="020B0602020204020303" pitchFamily="34" charset="-79"/>
              </a:rPr>
              <a:t>, </a:t>
            </a:r>
            <a:r>
              <a:rPr sz="2800" dirty="0">
                <a:latin typeface="Futura Medium" panose="020B0602020204020303" pitchFamily="34" charset="-79"/>
                <a:cs typeface="Futura Medium" panose="020B0602020204020303" pitchFamily="34" charset="-79"/>
              </a:rPr>
              <a:t>Institute</a:t>
            </a:r>
            <a:r>
              <a:rPr sz="2800" spc="-15" dirty="0">
                <a:latin typeface="Futura Medium" panose="020B0602020204020303" pitchFamily="34" charset="-79"/>
                <a:cs typeface="Futura Medium" panose="020B0602020204020303" pitchFamily="34" charset="-79"/>
              </a:rPr>
              <a:t> </a:t>
            </a:r>
            <a:r>
              <a:rPr sz="2800" dirty="0">
                <a:latin typeface="Futura Medium" panose="020B0602020204020303" pitchFamily="34" charset="-79"/>
                <a:cs typeface="Futura Medium" panose="020B0602020204020303" pitchFamily="34" charset="-79"/>
              </a:rPr>
              <a:t>for</a:t>
            </a:r>
            <a:r>
              <a:rPr sz="2800" spc="-10" dirty="0">
                <a:latin typeface="Futura Medium" panose="020B0602020204020303" pitchFamily="34" charset="-79"/>
                <a:cs typeface="Futura Medium" panose="020B0602020204020303" pitchFamily="34" charset="-79"/>
              </a:rPr>
              <a:t> </a:t>
            </a:r>
            <a:r>
              <a:rPr sz="2800" dirty="0">
                <a:latin typeface="Futura Medium" panose="020B0602020204020303" pitchFamily="34" charset="-79"/>
                <a:cs typeface="Futura Medium" panose="020B0602020204020303" pitchFamily="34" charset="-79"/>
              </a:rPr>
              <a:t>Marine</a:t>
            </a:r>
            <a:r>
              <a:rPr sz="2800" spc="-15" dirty="0">
                <a:latin typeface="Futura Medium" panose="020B0602020204020303" pitchFamily="34" charset="-79"/>
                <a:cs typeface="Futura Medium" panose="020B0602020204020303" pitchFamily="34" charset="-79"/>
              </a:rPr>
              <a:t> </a:t>
            </a:r>
            <a:r>
              <a:rPr sz="2800" dirty="0">
                <a:latin typeface="Futura Medium" panose="020B0602020204020303" pitchFamily="34" charset="-79"/>
                <a:cs typeface="Futura Medium" panose="020B0602020204020303" pitchFamily="34" charset="-79"/>
              </a:rPr>
              <a:t>Mammal</a:t>
            </a:r>
            <a:r>
              <a:rPr sz="2800" spc="-10" dirty="0">
                <a:latin typeface="Futura Medium" panose="020B0602020204020303" pitchFamily="34" charset="-79"/>
                <a:cs typeface="Futura Medium" panose="020B0602020204020303" pitchFamily="34" charset="-79"/>
              </a:rPr>
              <a:t> Studies</a:t>
            </a:r>
            <a:endParaRPr sz="2800" dirty="0">
              <a:latin typeface="Futura Medium" panose="020B0602020204020303" pitchFamily="34" charset="-79"/>
              <a:cs typeface="Futura Medium" panose="020B0602020204020303" pitchFamily="34" charset="-79"/>
            </a:endParaRPr>
          </a:p>
        </p:txBody>
      </p:sp>
      <p:sp>
        <p:nvSpPr>
          <p:cNvPr id="5" name="TextBox 4">
            <a:extLst>
              <a:ext uri="{FF2B5EF4-FFF2-40B4-BE49-F238E27FC236}">
                <a16:creationId xmlns:a16="http://schemas.microsoft.com/office/drawing/2014/main" id="{3A3277F5-E834-7AEE-2538-72B8CF09FEFF}"/>
              </a:ext>
            </a:extLst>
          </p:cNvPr>
          <p:cNvSpPr txBox="1"/>
          <p:nvPr/>
        </p:nvSpPr>
        <p:spPr>
          <a:xfrm>
            <a:off x="259808" y="1356446"/>
            <a:ext cx="11672377" cy="2800767"/>
          </a:xfrm>
          <a:prstGeom prst="rect">
            <a:avLst/>
          </a:prstGeom>
          <a:noFill/>
        </p:spPr>
        <p:txBody>
          <a:bodyPr wrap="square">
            <a:spAutoFit/>
          </a:bodyPr>
          <a:lstStyle/>
          <a:p>
            <a:pPr algn="ctr" rtl="0"/>
            <a:r>
              <a:rPr lang="en-US" sz="4400" b="1" dirty="0">
                <a:solidFill>
                  <a:srgbClr val="28348A"/>
                </a:solidFill>
                <a:effectLst/>
                <a:latin typeface="Futura" panose="020B0602020204020303" pitchFamily="34" charset="-79"/>
                <a:cs typeface="Futura" panose="020B0602020204020303" pitchFamily="34" charset="-79"/>
              </a:rPr>
              <a:t>Harmful Effects On Dolphins Caused </a:t>
            </a:r>
            <a:r>
              <a:rPr lang="en-US" sz="4400" b="1" dirty="0">
                <a:solidFill>
                  <a:srgbClr val="28348A"/>
                </a:solidFill>
                <a:latin typeface="Futura" panose="020B0602020204020303" pitchFamily="34" charset="-79"/>
                <a:cs typeface="Futura" panose="020B0602020204020303" pitchFamily="34" charset="-79"/>
              </a:rPr>
              <a:t>By </a:t>
            </a:r>
            <a:r>
              <a:rPr lang="en-US" sz="4400" b="1" dirty="0">
                <a:solidFill>
                  <a:srgbClr val="28348A"/>
                </a:solidFill>
                <a:effectLst/>
                <a:latin typeface="Futura" panose="020B0602020204020303" pitchFamily="34" charset="-79"/>
                <a:cs typeface="Futura" panose="020B0602020204020303" pitchFamily="34" charset="-79"/>
              </a:rPr>
              <a:t>Polluted Mississippi River Water Released Into Mississippi Sound Through Bonnet Carré Spillway</a:t>
            </a:r>
            <a:endParaRPr lang="en-US" sz="4400" b="1" dirty="0">
              <a:solidFill>
                <a:srgbClr val="28348A"/>
              </a:solidFill>
              <a:latin typeface="Futura" panose="020B0602020204020303" pitchFamily="34" charset="-79"/>
              <a:cs typeface="Futura" panose="020B0602020204020303" pitchFamily="34" charset="-79"/>
            </a:endParaRPr>
          </a:p>
        </p:txBody>
      </p:sp>
      <p:pic>
        <p:nvPicPr>
          <p:cNvPr id="7" name="Picture 6" descr="A red circle with blue text&#10;&#10;Description automatically generated">
            <a:extLst>
              <a:ext uri="{FF2B5EF4-FFF2-40B4-BE49-F238E27FC236}">
                <a16:creationId xmlns:a16="http://schemas.microsoft.com/office/drawing/2014/main" id="{0BFAAE2B-514C-80C7-6F6D-AA5F969ECE4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62409" y="4846934"/>
            <a:ext cx="4067173" cy="1858665"/>
          </a:xfrm>
          <a:prstGeom prst="rect">
            <a:avLst/>
          </a:prstGeom>
        </p:spPr>
      </p:pic>
      <p:sp>
        <p:nvSpPr>
          <p:cNvPr id="10" name="TextBox 9">
            <a:extLst>
              <a:ext uri="{FF2B5EF4-FFF2-40B4-BE49-F238E27FC236}">
                <a16:creationId xmlns:a16="http://schemas.microsoft.com/office/drawing/2014/main" id="{AB41B1DF-8EF6-56BC-3713-11F36C896AEB}"/>
              </a:ext>
            </a:extLst>
          </p:cNvPr>
          <p:cNvSpPr txBox="1"/>
          <p:nvPr/>
        </p:nvSpPr>
        <p:spPr>
          <a:xfrm>
            <a:off x="1942842" y="381491"/>
            <a:ext cx="8306312" cy="830997"/>
          </a:xfrm>
          <a:prstGeom prst="rect">
            <a:avLst/>
          </a:prstGeom>
          <a:noFill/>
        </p:spPr>
        <p:txBody>
          <a:bodyPr wrap="square">
            <a:spAutoFit/>
          </a:bodyPr>
          <a:lstStyle/>
          <a:p>
            <a:pPr algn="ctr" rtl="0"/>
            <a:r>
              <a:rPr lang="en-US" sz="4800" b="1" dirty="0">
                <a:solidFill>
                  <a:srgbClr val="CE3426"/>
                </a:solidFill>
                <a:effectLst/>
                <a:latin typeface="Futura" panose="020B0602020204020303" pitchFamily="34" charset="-79"/>
                <a:cs typeface="Futura" panose="020B0602020204020303" pitchFamily="34" charset="-79"/>
              </a:rPr>
              <a:t>SOUNDING THE ALARM: </a:t>
            </a:r>
            <a:endParaRPr lang="en-US" sz="4000" b="1" dirty="0">
              <a:solidFill>
                <a:srgbClr val="28348A"/>
              </a:solidFill>
              <a:effectLst/>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64089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0186" y="309995"/>
            <a:ext cx="4111625" cy="627736"/>
          </a:xfrm>
          <a:prstGeom prst="rect">
            <a:avLst/>
          </a:prstGeom>
        </p:spPr>
        <p:txBody>
          <a:bodyPr vert="horz" wrap="square" lIns="0" tIns="12065" rIns="0" bIns="0" rtlCol="0">
            <a:spAutoFit/>
          </a:bodyPr>
          <a:lstStyle/>
          <a:p>
            <a:pPr marL="438150" algn="ctr">
              <a:lnSpc>
                <a:spcPct val="100000"/>
              </a:lnSpc>
              <a:spcBef>
                <a:spcPts val="95"/>
              </a:spcBef>
            </a:pPr>
            <a:r>
              <a:rPr lang="en-US" b="1" u="none" spc="-10" dirty="0">
                <a:solidFill>
                  <a:srgbClr val="28348A"/>
                </a:solidFill>
                <a:latin typeface="Futura" panose="020B0602020204020303" pitchFamily="34" charset="-79"/>
                <a:cs typeface="Futura" panose="020B0602020204020303" pitchFamily="34" charset="-79"/>
              </a:rPr>
              <a:t>SUMMARY</a:t>
            </a:r>
          </a:p>
        </p:txBody>
      </p:sp>
      <p:sp>
        <p:nvSpPr>
          <p:cNvPr id="3" name="object 3"/>
          <p:cNvSpPr txBox="1"/>
          <p:nvPr/>
        </p:nvSpPr>
        <p:spPr>
          <a:xfrm>
            <a:off x="267808" y="1143000"/>
            <a:ext cx="11656379" cy="5091137"/>
          </a:xfrm>
          <a:prstGeom prst="rect">
            <a:avLst/>
          </a:prstGeom>
        </p:spPr>
        <p:txBody>
          <a:bodyPr vert="horz" wrap="square" lIns="0" tIns="104140" rIns="0" bIns="0" rtlCol="0">
            <a:spAutoFit/>
          </a:bodyPr>
          <a:lstStyle/>
          <a:p>
            <a:pPr marL="354965" marR="48895" indent="-342900" algn="l">
              <a:spcBef>
                <a:spcPts val="820"/>
              </a:spcBef>
              <a:buSzPct val="60000"/>
              <a:buFont typeface="Courier New" panose="02070309020205020404" pitchFamily="49" charset="0"/>
              <a:buChar char="o"/>
              <a:tabLst>
                <a:tab pos="469265" algn="l"/>
              </a:tabLst>
            </a:pPr>
            <a:r>
              <a:rPr lang="en-US" sz="2000" dirty="0">
                <a:latin typeface="Futura Medium" panose="020B0602020204020303" pitchFamily="34" charset="-79"/>
                <a:cs typeface="Futura Medium" panose="020B0602020204020303" pitchFamily="34" charset="-79"/>
              </a:rPr>
              <a:t>The </a:t>
            </a:r>
            <a:r>
              <a:rPr sz="2000" dirty="0">
                <a:latin typeface="Futura Medium" panose="020B0602020204020303" pitchFamily="34" charset="-79"/>
                <a:cs typeface="Futura Medium" panose="020B0602020204020303" pitchFamily="34" charset="-79"/>
              </a:rPr>
              <a:t>M</a:t>
            </a:r>
            <a:r>
              <a:rPr lang="en-US" sz="2000" dirty="0">
                <a:latin typeface="Futura Medium" panose="020B0602020204020303" pitchFamily="34" charset="-79"/>
                <a:cs typeface="Futura Medium" panose="020B0602020204020303" pitchFamily="34" charset="-79"/>
              </a:rPr>
              <a:t>ississippi</a:t>
            </a:r>
            <a:r>
              <a:rPr sz="2000" dirty="0">
                <a:latin typeface="Futura Medium" panose="020B0602020204020303" pitchFamily="34" charset="-79"/>
                <a:cs typeface="Futura Medium" panose="020B0602020204020303" pitchFamily="34" charset="-79"/>
              </a:rPr>
              <a:t> River is highly polluted and is not an indigenous river connected to </a:t>
            </a:r>
            <a:r>
              <a:rPr lang="en-US" sz="2000" dirty="0">
                <a:latin typeface="Futura Medium" panose="020B0602020204020303" pitchFamily="34" charset="-79"/>
                <a:cs typeface="Futura Medium" panose="020B0602020204020303" pitchFamily="34" charset="-79"/>
              </a:rPr>
              <a:t>the MS </a:t>
            </a:r>
            <a:r>
              <a:rPr sz="2000" dirty="0">
                <a:latin typeface="Futura Medium" panose="020B0602020204020303" pitchFamily="34" charset="-79"/>
                <a:cs typeface="Futura Medium" panose="020B0602020204020303" pitchFamily="34" charset="-79"/>
              </a:rPr>
              <a:t>Sound</a:t>
            </a:r>
            <a:r>
              <a:rPr lang="en-US" sz="2000" dirty="0">
                <a:latin typeface="Futura Medium" panose="020B0602020204020303" pitchFamily="34" charset="-79"/>
                <a:cs typeface="Futura Medium" panose="020B0602020204020303" pitchFamily="34" charset="-79"/>
              </a:rPr>
              <a:t>.</a:t>
            </a:r>
            <a:endParaRPr sz="2000" dirty="0">
              <a:latin typeface="Futura Medium" panose="020B0602020204020303" pitchFamily="34" charset="-79"/>
              <a:cs typeface="Futura Medium" panose="020B0602020204020303" pitchFamily="34" charset="-79"/>
            </a:endParaRPr>
          </a:p>
          <a:p>
            <a:pPr marL="342900" indent="-342900" algn="l">
              <a:spcBef>
                <a:spcPts val="5"/>
              </a:spcBef>
              <a:buFont typeface="Courier New" panose="02070309020205020404" pitchFamily="49" charset="0"/>
              <a:buChar char="o"/>
            </a:pPr>
            <a:endParaRPr sz="1600" dirty="0">
              <a:latin typeface="Futura Medium" panose="020B0602020204020303" pitchFamily="34" charset="-79"/>
              <a:cs typeface="Futura Medium" panose="020B0602020204020303" pitchFamily="34" charset="-79"/>
            </a:endParaRPr>
          </a:p>
          <a:p>
            <a:pPr marL="355600" marR="5080" indent="-342900" algn="l">
              <a:buSzPct val="60000"/>
              <a:buFont typeface="Courier New" panose="02070309020205020404" pitchFamily="49" charset="0"/>
              <a:buChar char="o"/>
              <a:tabLst>
                <a:tab pos="469900" algn="l"/>
              </a:tabLst>
            </a:pPr>
            <a:r>
              <a:rPr sz="2000" dirty="0">
                <a:latin typeface="Futura Medium" panose="020B0602020204020303" pitchFamily="34" charset="-79"/>
                <a:cs typeface="Futura Medium" panose="020B0602020204020303" pitchFamily="34" charset="-79"/>
              </a:rPr>
              <a:t>The diversion of polluted Mississippi River water into the MS Sound has and will continue to cause serious and long-term damage to the ecosystem</a:t>
            </a:r>
            <a:r>
              <a:rPr lang="en-US" sz="2000" dirty="0">
                <a:latin typeface="Futura Medium" panose="020B0602020204020303" pitchFamily="34" charset="-79"/>
                <a:cs typeface="Futura Medium" panose="020B0602020204020303" pitchFamily="34" charset="-79"/>
              </a:rPr>
              <a:t>,</a:t>
            </a:r>
            <a:r>
              <a:rPr sz="2000" dirty="0">
                <a:latin typeface="Futura Medium" panose="020B0602020204020303" pitchFamily="34" charset="-79"/>
                <a:cs typeface="Futura Medium" panose="020B0602020204020303" pitchFamily="34" charset="-79"/>
              </a:rPr>
              <a:t> resulting in losses to marine mammals, fisheries and the economy</a:t>
            </a:r>
            <a:r>
              <a:rPr lang="en-US" sz="2000" dirty="0">
                <a:latin typeface="Futura Medium" panose="020B0602020204020303" pitchFamily="34" charset="-79"/>
                <a:cs typeface="Futura Medium" panose="020B0602020204020303" pitchFamily="34" charset="-79"/>
              </a:rPr>
              <a:t>.</a:t>
            </a:r>
            <a:endParaRPr sz="2000" dirty="0">
              <a:latin typeface="Futura Medium" panose="020B0602020204020303" pitchFamily="34" charset="-79"/>
              <a:cs typeface="Futura Medium" panose="020B0602020204020303" pitchFamily="34" charset="-79"/>
            </a:endParaRPr>
          </a:p>
          <a:p>
            <a:pPr marL="342900" indent="-342900" algn="l">
              <a:spcBef>
                <a:spcPts val="5"/>
              </a:spcBef>
              <a:buFont typeface="Courier New" panose="02070309020205020404" pitchFamily="49" charset="0"/>
              <a:buChar char="o"/>
            </a:pPr>
            <a:endParaRPr sz="1600" dirty="0">
              <a:latin typeface="Futura Medium" panose="020B0602020204020303" pitchFamily="34" charset="-79"/>
              <a:cs typeface="Futura Medium" panose="020B0602020204020303" pitchFamily="34" charset="-79"/>
            </a:endParaRPr>
          </a:p>
          <a:p>
            <a:pPr marL="354965" marR="406400" indent="-342900" algn="l">
              <a:buSzPct val="60000"/>
              <a:buFont typeface="Courier New" panose="02070309020205020404" pitchFamily="49" charset="0"/>
              <a:buChar char="o"/>
              <a:tabLst>
                <a:tab pos="469265" algn="l"/>
                <a:tab pos="4277995" algn="l"/>
                <a:tab pos="6301105" algn="l"/>
              </a:tabLst>
            </a:pPr>
            <a:r>
              <a:rPr sz="2000" dirty="0">
                <a:latin typeface="Futura Medium" panose="020B0602020204020303" pitchFamily="34" charset="-79"/>
                <a:cs typeface="Futura Medium" panose="020B0602020204020303" pitchFamily="34" charset="-79"/>
              </a:rPr>
              <a:t>The </a:t>
            </a:r>
            <a:r>
              <a:rPr lang="en-US" sz="2000" dirty="0">
                <a:latin typeface="Futura Medium" panose="020B0602020204020303" pitchFamily="34" charset="-79"/>
                <a:cs typeface="Futura Medium" panose="020B0602020204020303" pitchFamily="34" charset="-79"/>
              </a:rPr>
              <a:t>Mississippi River </a:t>
            </a:r>
            <a:r>
              <a:rPr sz="2000" dirty="0">
                <a:latin typeface="Futura Medium" panose="020B0602020204020303" pitchFamily="34" charset="-79"/>
                <a:cs typeface="Futura Medium" panose="020B0602020204020303" pitchFamily="34" charset="-79"/>
              </a:rPr>
              <a:t>diversions </a:t>
            </a:r>
            <a:r>
              <a:rPr lang="en-US" sz="2000" dirty="0">
                <a:latin typeface="Futura Medium" panose="020B0602020204020303" pitchFamily="34" charset="-79"/>
                <a:cs typeface="Futura Medium" panose="020B0602020204020303" pitchFamily="34" charset="-79"/>
              </a:rPr>
              <a:t>of low-salinity, polluted water </a:t>
            </a:r>
            <a:r>
              <a:rPr sz="2000" dirty="0">
                <a:latin typeface="Futura Medium" panose="020B0602020204020303" pitchFamily="34" charset="-79"/>
                <a:cs typeface="Futura Medium" panose="020B0602020204020303" pitchFamily="34" charset="-79"/>
              </a:rPr>
              <a:t>into the MS Sound are contrary to the Endangered Species Act, the Marine Mammal Protection Act, and the Magnuson-Stevens Act.</a:t>
            </a:r>
            <a:r>
              <a:rPr lang="en-US" sz="2000" dirty="0">
                <a:latin typeface="Futura Medium" panose="020B0602020204020303" pitchFamily="34" charset="-79"/>
                <a:cs typeface="Futura Medium" panose="020B0602020204020303" pitchFamily="34" charset="-79"/>
              </a:rPr>
              <a:t> </a:t>
            </a:r>
          </a:p>
          <a:p>
            <a:pPr marL="12065" marR="406400" algn="l">
              <a:buSzPct val="60000"/>
              <a:tabLst>
                <a:tab pos="469265" algn="l"/>
                <a:tab pos="4277995" algn="l"/>
                <a:tab pos="6301105" algn="l"/>
              </a:tabLst>
            </a:pPr>
            <a:endParaRPr lang="en-US" sz="1600" dirty="0">
              <a:latin typeface="Futura Medium" panose="020B0602020204020303" pitchFamily="34" charset="-79"/>
              <a:cs typeface="Futura Medium" panose="020B0602020204020303" pitchFamily="34" charset="-79"/>
            </a:endParaRPr>
          </a:p>
          <a:p>
            <a:pPr marL="354965" marR="406400" indent="-342900" algn="l">
              <a:buSzPct val="60000"/>
              <a:buFont typeface="Courier New" panose="02070309020205020404" pitchFamily="49" charset="0"/>
              <a:buChar char="o"/>
              <a:tabLst>
                <a:tab pos="469265" algn="l"/>
                <a:tab pos="4277995" algn="l"/>
                <a:tab pos="6301105" algn="l"/>
              </a:tabLst>
            </a:pPr>
            <a:r>
              <a:rPr lang="en-US" sz="2000" dirty="0">
                <a:latin typeface="Futura Medium" panose="020B0602020204020303" pitchFamily="34" charset="-79"/>
                <a:cs typeface="Futura Medium" panose="020B0602020204020303" pitchFamily="34" charset="-79"/>
              </a:rPr>
              <a:t>A complete, independent EIS should be conducted by the Corps ASAP regarding the operation of all Mississippi River flood control structures – and before any construction permits are issued for new diversions.</a:t>
            </a:r>
          </a:p>
          <a:p>
            <a:pPr marL="12065" marR="406400" algn="l">
              <a:buSzPct val="60000"/>
              <a:tabLst>
                <a:tab pos="469265" algn="l"/>
                <a:tab pos="4277995" algn="l"/>
                <a:tab pos="6301105" algn="l"/>
              </a:tabLst>
            </a:pPr>
            <a:endParaRPr lang="en-US" sz="1600" dirty="0">
              <a:latin typeface="Futura Medium" panose="020B0602020204020303" pitchFamily="34" charset="-79"/>
              <a:cs typeface="Futura Medium" panose="020B0602020204020303" pitchFamily="34" charset="-79"/>
            </a:endParaRPr>
          </a:p>
          <a:p>
            <a:pPr marL="354965" marR="406400" indent="-342900" algn="l">
              <a:buSzPct val="60000"/>
              <a:buFont typeface="Courier New" panose="02070309020205020404" pitchFamily="49" charset="0"/>
              <a:buChar char="o"/>
              <a:tabLst>
                <a:tab pos="469265" algn="l"/>
                <a:tab pos="4277995" algn="l"/>
                <a:tab pos="6301105" algn="l"/>
              </a:tabLst>
            </a:pPr>
            <a:r>
              <a:rPr lang="en-US" sz="2000" dirty="0">
                <a:latin typeface="Futura Medium" panose="020B0602020204020303" pitchFamily="34" charset="-79"/>
                <a:cs typeface="Futura Medium" panose="020B0602020204020303" pitchFamily="34" charset="-79"/>
              </a:rPr>
              <a:t>The Corps has the authority to consider other options for the management of the Mississippi River in ways that would protect people and property from flooding without killing the dolphins in the Mississippi Sound.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12555"/>
            <a:ext cx="6434598" cy="1658146"/>
          </a:xfrm>
          <a:prstGeom prst="rect">
            <a:avLst/>
          </a:prstGeom>
        </p:spPr>
        <p:txBody>
          <a:bodyPr vert="horz" wrap="square" lIns="0" tIns="39370" rIns="0" bIns="0" rtlCol="0">
            <a:spAutoFit/>
          </a:bodyPr>
          <a:lstStyle/>
          <a:p>
            <a:pPr marL="17145" marR="5080" algn="l">
              <a:spcBef>
                <a:spcPts val="310"/>
              </a:spcBef>
            </a:pPr>
            <a:r>
              <a:rPr sz="1600" dirty="0">
                <a:latin typeface="Futura Medium" panose="020B0602020204020303" pitchFamily="34" charset="-79"/>
                <a:cs typeface="Futura Medium" panose="020B0602020204020303" pitchFamily="34" charset="-79"/>
              </a:rPr>
              <a:t>Excess nutrients in the runoff allow algae to bloom</a:t>
            </a:r>
            <a:r>
              <a:rPr lang="en-US" sz="1600" dirty="0">
                <a:latin typeface="Futura Medium" panose="020B0602020204020303" pitchFamily="34" charset="-79"/>
                <a:cs typeface="Futura Medium" panose="020B0602020204020303" pitchFamily="34" charset="-79"/>
              </a:rPr>
              <a:t>, creating hypoxic (low oxygen) conditions and</a:t>
            </a:r>
            <a:r>
              <a:rPr sz="1600" dirty="0">
                <a:latin typeface="Futura Medium" panose="020B0602020204020303" pitchFamily="34" charset="-79"/>
                <a:cs typeface="Futura Medium" panose="020B0602020204020303" pitchFamily="34" charset="-79"/>
              </a:rPr>
              <a:t> resulting in dead zones.</a:t>
            </a:r>
            <a:r>
              <a:rPr lang="en-US" sz="1600" dirty="0">
                <a:latin typeface="Futura Medium" panose="020B0602020204020303" pitchFamily="34" charset="-79"/>
                <a:cs typeface="Futura Medium" panose="020B0602020204020303" pitchFamily="34" charset="-79"/>
              </a:rPr>
              <a:t> </a:t>
            </a:r>
            <a:r>
              <a:rPr sz="1600" dirty="0">
                <a:latin typeface="Futura Medium" panose="020B0602020204020303" pitchFamily="34" charset="-79"/>
                <a:cs typeface="Futura Medium" panose="020B0602020204020303" pitchFamily="34" charset="-79"/>
              </a:rPr>
              <a:t>Few organisms can survive under these hypoxic conditions.</a:t>
            </a:r>
          </a:p>
          <a:p>
            <a:pPr marL="12700" marR="38735" algn="l">
              <a:spcBef>
                <a:spcPts val="815"/>
              </a:spcBef>
            </a:pPr>
            <a:r>
              <a:rPr sz="1600" dirty="0">
                <a:latin typeface="Futura Medium" panose="020B0602020204020303" pitchFamily="34" charset="-79"/>
                <a:cs typeface="Futura Medium" panose="020B0602020204020303" pitchFamily="34" charset="-79"/>
              </a:rPr>
              <a:t>At the </a:t>
            </a:r>
            <a:r>
              <a:rPr lang="en-US" sz="1600" dirty="0">
                <a:latin typeface="Futura Medium" panose="020B0602020204020303" pitchFamily="34" charset="-79"/>
                <a:cs typeface="Futura Medium" panose="020B0602020204020303" pitchFamily="34" charset="-79"/>
              </a:rPr>
              <a:t>Mississippi River's mouth</a:t>
            </a:r>
            <a:r>
              <a:rPr sz="1600" dirty="0">
                <a:latin typeface="Futura Medium" panose="020B0602020204020303" pitchFamily="34" charset="-79"/>
                <a:cs typeface="Futura Medium" panose="020B0602020204020303" pitchFamily="34" charset="-79"/>
              </a:rPr>
              <a:t> is a 10,000 square</a:t>
            </a:r>
            <a:r>
              <a:rPr lang="en-US" sz="1600" dirty="0">
                <a:latin typeface="Futura Medium" panose="020B0602020204020303" pitchFamily="34" charset="-79"/>
                <a:cs typeface="Futura Medium" panose="020B0602020204020303" pitchFamily="34" charset="-79"/>
              </a:rPr>
              <a:t>-</a:t>
            </a:r>
            <a:r>
              <a:rPr sz="1600" dirty="0">
                <a:latin typeface="Futura Medium" panose="020B0602020204020303" pitchFamily="34" charset="-79"/>
                <a:cs typeface="Futura Medium" panose="020B0602020204020303" pitchFamily="34" charset="-79"/>
              </a:rPr>
              <a:t>mile Dead Zone. </a:t>
            </a:r>
            <a:r>
              <a:rPr lang="en-US" sz="1600" dirty="0">
                <a:latin typeface="Futura Medium" panose="020B0602020204020303" pitchFamily="34" charset="-79"/>
                <a:cs typeface="Futura Medium" panose="020B0602020204020303" pitchFamily="34" charset="-79"/>
              </a:rPr>
              <a:t>The Dead Zone expands every summer,</a:t>
            </a:r>
            <a:r>
              <a:rPr sz="1600" dirty="0">
                <a:latin typeface="Futura Medium" panose="020B0602020204020303" pitchFamily="34" charset="-79"/>
                <a:cs typeface="Futura Medium" panose="020B0602020204020303" pitchFamily="34" charset="-79"/>
              </a:rPr>
              <a:t> affecting coastal ecosystems from Florida to Texas.</a:t>
            </a:r>
          </a:p>
        </p:txBody>
      </p:sp>
      <p:pic>
        <p:nvPicPr>
          <p:cNvPr id="3" name="object 3"/>
          <p:cNvPicPr/>
          <p:nvPr/>
        </p:nvPicPr>
        <p:blipFill>
          <a:blip r:embed="rId2" cstate="print"/>
          <a:stretch>
            <a:fillRect/>
          </a:stretch>
        </p:blipFill>
        <p:spPr>
          <a:xfrm>
            <a:off x="7467600" y="4718107"/>
            <a:ext cx="2502412" cy="1981200"/>
          </a:xfrm>
          <a:prstGeom prst="rect">
            <a:avLst/>
          </a:prstGeom>
        </p:spPr>
      </p:pic>
      <p:sp>
        <p:nvSpPr>
          <p:cNvPr id="4" name="object 4"/>
          <p:cNvSpPr txBox="1"/>
          <p:nvPr/>
        </p:nvSpPr>
        <p:spPr>
          <a:xfrm>
            <a:off x="304800" y="941530"/>
            <a:ext cx="6260649" cy="1024639"/>
          </a:xfrm>
          <a:prstGeom prst="rect">
            <a:avLst/>
          </a:prstGeom>
        </p:spPr>
        <p:txBody>
          <a:bodyPr vert="horz" wrap="square" lIns="0" tIns="39370" rIns="0" bIns="0" rtlCol="0">
            <a:spAutoFit/>
          </a:bodyPr>
          <a:lstStyle/>
          <a:p>
            <a:pPr marL="12700" marR="5080" algn="l">
              <a:spcBef>
                <a:spcPts val="310"/>
              </a:spcBef>
            </a:pPr>
            <a:r>
              <a:rPr sz="1600" dirty="0">
                <a:latin typeface="Futura Medium" panose="020B0602020204020303" pitchFamily="34" charset="-79"/>
                <a:cs typeface="Futura Medium" panose="020B0602020204020303" pitchFamily="34" charset="-79"/>
              </a:rPr>
              <a:t>Rivers and tributaries from 3</a:t>
            </a:r>
            <a:r>
              <a:rPr lang="en-US" sz="1600" dirty="0">
                <a:latin typeface="Futura Medium" panose="020B0602020204020303" pitchFamily="34" charset="-79"/>
                <a:cs typeface="Futura Medium" panose="020B0602020204020303" pitchFamily="34" charset="-79"/>
              </a:rPr>
              <a:t>1</a:t>
            </a:r>
            <a:r>
              <a:rPr sz="1600" dirty="0">
                <a:latin typeface="Futura Medium" panose="020B0602020204020303" pitchFamily="34" charset="-79"/>
                <a:cs typeface="Futura Medium" panose="020B0602020204020303" pitchFamily="34" charset="-79"/>
              </a:rPr>
              <a:t> states flow into the Mississippi River and eventually empty into the Gulf of Mexico</a:t>
            </a:r>
            <a:r>
              <a:rPr lang="en-US" sz="1600" dirty="0">
                <a:latin typeface="Futura Medium" panose="020B0602020204020303" pitchFamily="34" charset="-79"/>
                <a:cs typeface="Futura Medium" panose="020B0602020204020303" pitchFamily="34" charset="-79"/>
              </a:rPr>
              <a:t> and, when the Bonnet Carré Spillway is opened, into Lake Pontchartrain, Lake Borgne and the Mississippi Sound.</a:t>
            </a:r>
            <a:endParaRPr sz="1600" dirty="0">
              <a:latin typeface="Futura Medium" panose="020B0602020204020303" pitchFamily="34" charset="-79"/>
              <a:cs typeface="Futura Medium" panose="020B0602020204020303" pitchFamily="34" charset="-79"/>
            </a:endParaRPr>
          </a:p>
        </p:txBody>
      </p:sp>
      <p:pic>
        <p:nvPicPr>
          <p:cNvPr id="5" name="object 5"/>
          <p:cNvPicPr/>
          <p:nvPr/>
        </p:nvPicPr>
        <p:blipFill>
          <a:blip r:embed="rId3" cstate="print"/>
          <a:stretch>
            <a:fillRect/>
          </a:stretch>
        </p:blipFill>
        <p:spPr>
          <a:xfrm>
            <a:off x="76200" y="2176272"/>
            <a:ext cx="5347714" cy="2624328"/>
          </a:xfrm>
          <a:prstGeom prst="rect">
            <a:avLst/>
          </a:prstGeom>
        </p:spPr>
      </p:pic>
      <p:sp>
        <p:nvSpPr>
          <p:cNvPr id="6" name="object 6"/>
          <p:cNvSpPr txBox="1"/>
          <p:nvPr/>
        </p:nvSpPr>
        <p:spPr>
          <a:xfrm>
            <a:off x="5881868" y="4032382"/>
            <a:ext cx="6096301" cy="532197"/>
          </a:xfrm>
          <a:prstGeom prst="rect">
            <a:avLst/>
          </a:prstGeom>
        </p:spPr>
        <p:txBody>
          <a:bodyPr vert="horz" wrap="square" lIns="0" tIns="39370" rIns="0" bIns="0" rtlCol="0">
            <a:spAutoFit/>
          </a:bodyPr>
          <a:lstStyle/>
          <a:p>
            <a:pPr marL="12700" marR="5080" algn="just">
              <a:spcBef>
                <a:spcPts val="310"/>
              </a:spcBef>
            </a:pPr>
            <a:r>
              <a:rPr lang="en-US" sz="1600" u="none" strike="noStrike" dirty="0">
                <a:solidFill>
                  <a:srgbClr val="212121"/>
                </a:solidFill>
                <a:effectLst/>
                <a:latin typeface="Futura Medium" panose="020B0602020204020303" pitchFamily="34" charset="-79"/>
                <a:cs typeface="Futura Medium" panose="020B0602020204020303" pitchFamily="34" charset="-79"/>
              </a:rPr>
              <a:t>Pollutants in the water travel up the food chain and are ultimately consumed by top predators, including dolphins.</a:t>
            </a:r>
            <a:endParaRPr sz="1600" dirty="0">
              <a:latin typeface="Futura Medium" panose="020B0602020204020303" pitchFamily="34" charset="-79"/>
              <a:cs typeface="Futura Medium" panose="020B0602020204020303" pitchFamily="34" charset="-79"/>
            </a:endParaRPr>
          </a:p>
        </p:txBody>
      </p:sp>
      <p:sp>
        <p:nvSpPr>
          <p:cNvPr id="7" name="object 7"/>
          <p:cNvSpPr txBox="1"/>
          <p:nvPr/>
        </p:nvSpPr>
        <p:spPr>
          <a:xfrm>
            <a:off x="6765674" y="978717"/>
            <a:ext cx="5333999" cy="1243289"/>
          </a:xfrm>
          <a:prstGeom prst="rect">
            <a:avLst/>
          </a:prstGeom>
        </p:spPr>
        <p:txBody>
          <a:bodyPr vert="horz" wrap="square" lIns="0" tIns="12065" rIns="0" bIns="0" rtlCol="0">
            <a:spAutoFit/>
          </a:bodyPr>
          <a:lstStyle/>
          <a:p>
            <a:pPr marL="12700" algn="l">
              <a:lnSpc>
                <a:spcPct val="100000"/>
              </a:lnSpc>
              <a:spcBef>
                <a:spcPts val="95"/>
              </a:spcBef>
            </a:pPr>
            <a:r>
              <a:rPr lang="en-US" sz="1600" dirty="0">
                <a:latin typeface="Futura Medium" panose="020B0602020204020303" pitchFamily="34" charset="-79"/>
                <a:cs typeface="Futura Medium" panose="020B0602020204020303" pitchFamily="34" charset="-79"/>
              </a:rPr>
              <a:t>Animal waste and agricultural and industrial runoff present in the Mississippi River water drain into the Mississippi Sound, thereby polluting it with contaminants like antibiotics and mercury and nutrients like phosphates and nitrates.</a:t>
            </a:r>
          </a:p>
        </p:txBody>
      </p:sp>
      <p:pic>
        <p:nvPicPr>
          <p:cNvPr id="10" name="object 10">
            <a:hlinkClick r:id="rId4"/>
          </p:cNvPr>
          <p:cNvPicPr/>
          <p:nvPr/>
        </p:nvPicPr>
        <p:blipFill>
          <a:blip r:embed="rId5" cstate="print"/>
          <a:stretch>
            <a:fillRect/>
          </a:stretch>
        </p:blipFill>
        <p:spPr>
          <a:xfrm>
            <a:off x="5507447" y="2365873"/>
            <a:ext cx="1829408" cy="1597973"/>
          </a:xfrm>
          <a:prstGeom prst="rect">
            <a:avLst/>
          </a:prstGeom>
        </p:spPr>
      </p:pic>
      <p:sp>
        <p:nvSpPr>
          <p:cNvPr id="12" name="object 12"/>
          <p:cNvSpPr txBox="1">
            <a:spLocks noGrp="1"/>
          </p:cNvSpPr>
          <p:nvPr>
            <p:ph type="title"/>
          </p:nvPr>
        </p:nvSpPr>
        <p:spPr>
          <a:xfrm>
            <a:off x="3963987" y="158693"/>
            <a:ext cx="4264025"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u="none" dirty="0">
                <a:solidFill>
                  <a:srgbClr val="28348A"/>
                </a:solidFill>
                <a:latin typeface="Futura" panose="020B0602020204020303" pitchFamily="34" charset="-79"/>
                <a:cs typeface="Futura" panose="020B0602020204020303" pitchFamily="34" charset="-79"/>
              </a:rPr>
              <a:t>DEAD ZONE</a:t>
            </a:r>
            <a:endParaRPr lang="en-US" sz="4800" b="1" dirty="0">
              <a:solidFill>
                <a:srgbClr val="28348A"/>
              </a:solidFill>
              <a:latin typeface="Futura" panose="020B0602020204020303" pitchFamily="34" charset="-79"/>
              <a:cs typeface="Futura" panose="020B0602020204020303" pitchFamily="34" charset="-79"/>
            </a:endParaRPr>
          </a:p>
        </p:txBody>
      </p:sp>
      <p:pic>
        <p:nvPicPr>
          <p:cNvPr id="14" name="object 14"/>
          <p:cNvPicPr/>
          <p:nvPr/>
        </p:nvPicPr>
        <p:blipFill rotWithShape="1">
          <a:blip r:embed="rId6" cstate="print"/>
          <a:srcRect b="10307"/>
          <a:stretch/>
        </p:blipFill>
        <p:spPr>
          <a:xfrm>
            <a:off x="8930019" y="2362200"/>
            <a:ext cx="1829408" cy="1597973"/>
          </a:xfrm>
          <a:prstGeom prst="rect">
            <a:avLst/>
          </a:prstGeom>
        </p:spPr>
      </p:pic>
      <p:pic>
        <p:nvPicPr>
          <p:cNvPr id="9" name="object 9"/>
          <p:cNvPicPr/>
          <p:nvPr/>
        </p:nvPicPr>
        <p:blipFill>
          <a:blip r:embed="rId7" cstate="print"/>
          <a:stretch>
            <a:fillRect/>
          </a:stretch>
        </p:blipFill>
        <p:spPr>
          <a:xfrm>
            <a:off x="7165444" y="2365873"/>
            <a:ext cx="1850280" cy="1597973"/>
          </a:xfrm>
          <a:prstGeom prst="rect">
            <a:avLst/>
          </a:prstGeom>
        </p:spPr>
      </p:pic>
      <p:pic>
        <p:nvPicPr>
          <p:cNvPr id="13" name="object 13"/>
          <p:cNvPicPr/>
          <p:nvPr/>
        </p:nvPicPr>
        <p:blipFill rotWithShape="1">
          <a:blip r:embed="rId8" cstate="print"/>
          <a:srcRect r="18583"/>
          <a:stretch/>
        </p:blipFill>
        <p:spPr>
          <a:xfrm>
            <a:off x="10673720" y="2365873"/>
            <a:ext cx="1518279" cy="1594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9536" y="311025"/>
            <a:ext cx="9132922" cy="627736"/>
          </a:xfrm>
          <a:prstGeom prst="rect">
            <a:avLst/>
          </a:prstGeom>
        </p:spPr>
        <p:txBody>
          <a:bodyPr vert="horz" wrap="square" lIns="0" tIns="12065" rIns="0" bIns="0" rtlCol="0">
            <a:spAutoFit/>
          </a:bodyPr>
          <a:lstStyle/>
          <a:p>
            <a:pPr marL="12700" algn="ctr">
              <a:lnSpc>
                <a:spcPct val="100000"/>
              </a:lnSpc>
              <a:spcBef>
                <a:spcPts val="95"/>
              </a:spcBef>
            </a:pPr>
            <a:r>
              <a:rPr lang="en-US" b="1" u="none" dirty="0">
                <a:solidFill>
                  <a:srgbClr val="28348A"/>
                </a:solidFill>
                <a:latin typeface="Futura" panose="020B0602020204020303" pitchFamily="34" charset="-79"/>
                <a:cs typeface="Futura" panose="020B0602020204020303" pitchFamily="34" charset="-79"/>
              </a:rPr>
              <a:t>BONNET </a:t>
            </a:r>
            <a:r>
              <a:rPr lang="en-US" sz="4000" b="1" u="none" dirty="0">
                <a:solidFill>
                  <a:srgbClr val="28348A"/>
                </a:solidFill>
                <a:latin typeface="Futura" panose="020B0602020204020303" pitchFamily="34" charset="-79"/>
                <a:cs typeface="Futura" panose="020B0602020204020303" pitchFamily="34" charset="-79"/>
              </a:rPr>
              <a:t>CARRÉ</a:t>
            </a:r>
            <a:r>
              <a:rPr lang="en-US" b="1" u="none" dirty="0">
                <a:solidFill>
                  <a:srgbClr val="28348A"/>
                </a:solidFill>
                <a:latin typeface="Futura" panose="020B0602020204020303" pitchFamily="34" charset="-79"/>
                <a:cs typeface="Futura" panose="020B0602020204020303" pitchFamily="34" charset="-79"/>
              </a:rPr>
              <a:t> SPILLWAY 2019</a:t>
            </a:r>
          </a:p>
        </p:txBody>
      </p:sp>
      <p:sp>
        <p:nvSpPr>
          <p:cNvPr id="3" name="object 3"/>
          <p:cNvSpPr txBox="1"/>
          <p:nvPr/>
        </p:nvSpPr>
        <p:spPr>
          <a:xfrm>
            <a:off x="438144" y="969223"/>
            <a:ext cx="11315705" cy="846386"/>
          </a:xfrm>
          <a:prstGeom prst="rect">
            <a:avLst/>
          </a:prstGeom>
        </p:spPr>
        <p:txBody>
          <a:bodyPr vert="horz" wrap="square" lIns="0" tIns="55880" rIns="0" bIns="0" rtlCol="0">
            <a:spAutoFit/>
          </a:bodyPr>
          <a:lstStyle/>
          <a:p>
            <a:pPr marL="12700" algn="ctr">
              <a:spcBef>
                <a:spcPts val="440"/>
              </a:spcBef>
            </a:pPr>
            <a:r>
              <a:rPr lang="en-US" sz="2400" dirty="0">
                <a:latin typeface="Futura Medium" panose="020B0602020204020303" pitchFamily="34" charset="-79"/>
                <a:cs typeface="Futura Medium" panose="020B0602020204020303" pitchFamily="34" charset="-79"/>
              </a:rPr>
              <a:t>The </a:t>
            </a:r>
            <a:r>
              <a:rPr sz="2400" dirty="0">
                <a:latin typeface="Futura Medium" panose="020B0602020204020303" pitchFamily="34" charset="-79"/>
                <a:cs typeface="Futura Medium" panose="020B0602020204020303" pitchFamily="34" charset="-79"/>
              </a:rPr>
              <a:t>2019</a:t>
            </a:r>
            <a:r>
              <a:rPr lang="en-US" sz="2400" dirty="0">
                <a:latin typeface="Futura Medium" panose="020B0602020204020303" pitchFamily="34" charset="-79"/>
                <a:cs typeface="Futura Medium" panose="020B0602020204020303" pitchFamily="34" charset="-79"/>
              </a:rPr>
              <a:t> opening</a:t>
            </a:r>
            <a:r>
              <a:rPr sz="2400" dirty="0">
                <a:latin typeface="Futura Medium" panose="020B0602020204020303" pitchFamily="34" charset="-79"/>
                <a:cs typeface="Futura Medium" panose="020B0602020204020303" pitchFamily="34" charset="-79"/>
              </a:rPr>
              <a:t> to relieve pressure on levee</a:t>
            </a:r>
            <a:r>
              <a:rPr lang="en-US" sz="2400" dirty="0">
                <a:latin typeface="Futura Medium" panose="020B0602020204020303" pitchFamily="34" charset="-79"/>
                <a:cs typeface="Futura Medium" panose="020B0602020204020303" pitchFamily="34" charset="-79"/>
              </a:rPr>
              <a:t>s – c</a:t>
            </a:r>
            <a:r>
              <a:rPr sz="2400" dirty="0">
                <a:latin typeface="Futura Medium" panose="020B0602020204020303" pitchFamily="34" charset="-79"/>
                <a:cs typeface="Futura Medium" panose="020B0602020204020303" pitchFamily="34" charset="-79"/>
              </a:rPr>
              <a:t>aused </a:t>
            </a:r>
            <a:r>
              <a:rPr lang="en-US" sz="2400" b="1" dirty="0">
                <a:solidFill>
                  <a:srgbClr val="CE3220"/>
                </a:solidFill>
                <a:latin typeface="Futura" panose="020B0602020204020303" pitchFamily="34" charset="-79"/>
                <a:cs typeface="Futura" panose="020B0602020204020303" pitchFamily="34" charset="-79"/>
              </a:rPr>
              <a:t>polluted, </a:t>
            </a:r>
          </a:p>
          <a:p>
            <a:pPr marL="12700" algn="ctr">
              <a:spcBef>
                <a:spcPts val="440"/>
              </a:spcBef>
            </a:pPr>
            <a:r>
              <a:rPr lang="en-US" sz="2400" b="1" dirty="0">
                <a:solidFill>
                  <a:srgbClr val="CE3220"/>
                </a:solidFill>
                <a:latin typeface="Futura" panose="020B0602020204020303" pitchFamily="34" charset="-79"/>
                <a:cs typeface="Futura" panose="020B0602020204020303" pitchFamily="34" charset="-79"/>
              </a:rPr>
              <a:t>low-salinity water</a:t>
            </a:r>
            <a:r>
              <a:rPr sz="2400" dirty="0">
                <a:solidFill>
                  <a:srgbClr val="CE3220"/>
                </a:solidFill>
                <a:latin typeface="Futura Medium" panose="020B0602020204020303" pitchFamily="34" charset="-79"/>
                <a:cs typeface="Futura Medium" panose="020B0602020204020303" pitchFamily="34" charset="-79"/>
              </a:rPr>
              <a:t> </a:t>
            </a:r>
            <a:r>
              <a:rPr sz="2400" dirty="0">
                <a:latin typeface="Futura Medium" panose="020B0602020204020303" pitchFamily="34" charset="-79"/>
                <a:cs typeface="Futura Medium" panose="020B0602020204020303" pitchFamily="34" charset="-79"/>
              </a:rPr>
              <a:t>to pour into Lake Pontchartrain and </a:t>
            </a:r>
            <a:r>
              <a:rPr lang="en-US" sz="2400" dirty="0">
                <a:latin typeface="Futura Medium" panose="020B0602020204020303" pitchFamily="34" charset="-79"/>
                <a:cs typeface="Futura Medium" panose="020B0602020204020303" pitchFamily="34" charset="-79"/>
              </a:rPr>
              <a:t>the </a:t>
            </a:r>
            <a:r>
              <a:rPr sz="2400" dirty="0">
                <a:latin typeface="Futura Medium" panose="020B0602020204020303" pitchFamily="34" charset="-79"/>
                <a:cs typeface="Futura Medium" panose="020B0602020204020303" pitchFamily="34" charset="-79"/>
              </a:rPr>
              <a:t>Mississippi</a:t>
            </a:r>
            <a:r>
              <a:rPr lang="en-US" sz="2400" dirty="0">
                <a:latin typeface="Futura Medium" panose="020B0602020204020303" pitchFamily="34" charset="-79"/>
                <a:cs typeface="Futura Medium" panose="020B0602020204020303" pitchFamily="34" charset="-79"/>
              </a:rPr>
              <a:t> </a:t>
            </a:r>
            <a:r>
              <a:rPr sz="2400" dirty="0">
                <a:latin typeface="Futura Medium" panose="020B0602020204020303" pitchFamily="34" charset="-79"/>
                <a:cs typeface="Futura Medium" panose="020B0602020204020303" pitchFamily="34" charset="-79"/>
              </a:rPr>
              <a:t>Sound</a:t>
            </a:r>
          </a:p>
        </p:txBody>
      </p:sp>
      <p:grpSp>
        <p:nvGrpSpPr>
          <p:cNvPr id="4" name="object 4"/>
          <p:cNvGrpSpPr/>
          <p:nvPr/>
        </p:nvGrpSpPr>
        <p:grpSpPr>
          <a:xfrm>
            <a:off x="0" y="1846072"/>
            <a:ext cx="12192000" cy="4886960"/>
            <a:chOff x="0" y="1846072"/>
            <a:chExt cx="12192000" cy="4886960"/>
          </a:xfrm>
        </p:grpSpPr>
        <p:pic>
          <p:nvPicPr>
            <p:cNvPr id="5" name="object 5"/>
            <p:cNvPicPr/>
            <p:nvPr/>
          </p:nvPicPr>
          <p:blipFill>
            <a:blip r:embed="rId2" cstate="print"/>
            <a:stretch>
              <a:fillRect/>
            </a:stretch>
          </p:blipFill>
          <p:spPr>
            <a:xfrm>
              <a:off x="0" y="2016250"/>
              <a:ext cx="12191999" cy="4716778"/>
            </a:xfrm>
            <a:prstGeom prst="rect">
              <a:avLst/>
            </a:prstGeom>
          </p:spPr>
        </p:pic>
        <p:sp>
          <p:nvSpPr>
            <p:cNvPr id="6" name="object 6"/>
            <p:cNvSpPr/>
            <p:nvPr/>
          </p:nvSpPr>
          <p:spPr>
            <a:xfrm>
              <a:off x="357378" y="2343150"/>
              <a:ext cx="7987665" cy="1750060"/>
            </a:xfrm>
            <a:custGeom>
              <a:avLst/>
              <a:gdLst/>
              <a:ahLst/>
              <a:cxnLst/>
              <a:rect l="l" t="t" r="r" b="b"/>
              <a:pathLst>
                <a:path w="7987665" h="1750060">
                  <a:moveTo>
                    <a:pt x="0" y="974598"/>
                  </a:moveTo>
                  <a:lnTo>
                    <a:pt x="1427" y="932078"/>
                  </a:lnTo>
                  <a:lnTo>
                    <a:pt x="5660" y="890159"/>
                  </a:lnTo>
                  <a:lnTo>
                    <a:pt x="12626" y="848897"/>
                  </a:lnTo>
                  <a:lnTo>
                    <a:pt x="22250" y="808353"/>
                  </a:lnTo>
                  <a:lnTo>
                    <a:pt x="34459" y="768586"/>
                  </a:lnTo>
                  <a:lnTo>
                    <a:pt x="49180" y="729654"/>
                  </a:lnTo>
                  <a:lnTo>
                    <a:pt x="66338" y="691617"/>
                  </a:lnTo>
                  <a:lnTo>
                    <a:pt x="85862" y="654534"/>
                  </a:lnTo>
                  <a:lnTo>
                    <a:pt x="107676" y="618464"/>
                  </a:lnTo>
                  <a:lnTo>
                    <a:pt x="131707" y="583466"/>
                  </a:lnTo>
                  <a:lnTo>
                    <a:pt x="157882" y="549599"/>
                  </a:lnTo>
                  <a:lnTo>
                    <a:pt x="186127" y="516922"/>
                  </a:lnTo>
                  <a:lnTo>
                    <a:pt x="216369" y="485495"/>
                  </a:lnTo>
                  <a:lnTo>
                    <a:pt x="248535" y="455376"/>
                  </a:lnTo>
                  <a:lnTo>
                    <a:pt x="282549" y="426624"/>
                  </a:lnTo>
                  <a:lnTo>
                    <a:pt x="318340" y="399299"/>
                  </a:lnTo>
                  <a:lnTo>
                    <a:pt x="355833" y="373460"/>
                  </a:lnTo>
                  <a:lnTo>
                    <a:pt x="394954" y="349166"/>
                  </a:lnTo>
                  <a:lnTo>
                    <a:pt x="435632" y="326476"/>
                  </a:lnTo>
                  <a:lnTo>
                    <a:pt x="477790" y="305449"/>
                  </a:lnTo>
                  <a:lnTo>
                    <a:pt x="521357" y="286143"/>
                  </a:lnTo>
                  <a:lnTo>
                    <a:pt x="566259" y="268620"/>
                  </a:lnTo>
                  <a:lnTo>
                    <a:pt x="612422" y="252936"/>
                  </a:lnTo>
                  <a:lnTo>
                    <a:pt x="659772" y="239152"/>
                  </a:lnTo>
                  <a:lnTo>
                    <a:pt x="708236" y="227326"/>
                  </a:lnTo>
                  <a:lnTo>
                    <a:pt x="757741" y="217518"/>
                  </a:lnTo>
                  <a:lnTo>
                    <a:pt x="808212" y="209786"/>
                  </a:lnTo>
                  <a:lnTo>
                    <a:pt x="859577" y="204191"/>
                  </a:lnTo>
                  <a:lnTo>
                    <a:pt x="911761" y="200790"/>
                  </a:lnTo>
                  <a:lnTo>
                    <a:pt x="964691" y="199644"/>
                  </a:lnTo>
                  <a:lnTo>
                    <a:pt x="1017620" y="200790"/>
                  </a:lnTo>
                  <a:lnTo>
                    <a:pt x="1069802" y="204191"/>
                  </a:lnTo>
                  <a:lnTo>
                    <a:pt x="1121165" y="209786"/>
                  </a:lnTo>
                  <a:lnTo>
                    <a:pt x="1171635" y="217518"/>
                  </a:lnTo>
                  <a:lnTo>
                    <a:pt x="1221138" y="227326"/>
                  </a:lnTo>
                  <a:lnTo>
                    <a:pt x="1269601" y="239152"/>
                  </a:lnTo>
                  <a:lnTo>
                    <a:pt x="1316951" y="252936"/>
                  </a:lnTo>
                  <a:lnTo>
                    <a:pt x="1363113" y="268620"/>
                  </a:lnTo>
                  <a:lnTo>
                    <a:pt x="1408014" y="286143"/>
                  </a:lnTo>
                  <a:lnTo>
                    <a:pt x="1451581" y="305449"/>
                  </a:lnTo>
                  <a:lnTo>
                    <a:pt x="1493740" y="326476"/>
                  </a:lnTo>
                  <a:lnTo>
                    <a:pt x="1534418" y="349166"/>
                  </a:lnTo>
                  <a:lnTo>
                    <a:pt x="1573540" y="373460"/>
                  </a:lnTo>
                  <a:lnTo>
                    <a:pt x="1611033" y="399299"/>
                  </a:lnTo>
                  <a:lnTo>
                    <a:pt x="1646824" y="426624"/>
                  </a:lnTo>
                  <a:lnTo>
                    <a:pt x="1680840" y="455376"/>
                  </a:lnTo>
                  <a:lnTo>
                    <a:pt x="1713005" y="485495"/>
                  </a:lnTo>
                  <a:lnTo>
                    <a:pt x="1743248" y="516922"/>
                  </a:lnTo>
                  <a:lnTo>
                    <a:pt x="1771494" y="549599"/>
                  </a:lnTo>
                  <a:lnTo>
                    <a:pt x="1797670" y="583466"/>
                  </a:lnTo>
                  <a:lnTo>
                    <a:pt x="1821703" y="618464"/>
                  </a:lnTo>
                  <a:lnTo>
                    <a:pt x="1843518" y="654534"/>
                  </a:lnTo>
                  <a:lnTo>
                    <a:pt x="1863041" y="691617"/>
                  </a:lnTo>
                  <a:lnTo>
                    <a:pt x="1880201" y="729654"/>
                  </a:lnTo>
                  <a:lnTo>
                    <a:pt x="1894922" y="768586"/>
                  </a:lnTo>
                  <a:lnTo>
                    <a:pt x="1907132" y="808353"/>
                  </a:lnTo>
                  <a:lnTo>
                    <a:pt x="1916757" y="848897"/>
                  </a:lnTo>
                  <a:lnTo>
                    <a:pt x="1923723" y="890159"/>
                  </a:lnTo>
                  <a:lnTo>
                    <a:pt x="1927956" y="932078"/>
                  </a:lnTo>
                  <a:lnTo>
                    <a:pt x="1929384" y="974598"/>
                  </a:lnTo>
                  <a:lnTo>
                    <a:pt x="1927956" y="1017117"/>
                  </a:lnTo>
                  <a:lnTo>
                    <a:pt x="1923723" y="1059036"/>
                  </a:lnTo>
                  <a:lnTo>
                    <a:pt x="1916757" y="1100298"/>
                  </a:lnTo>
                  <a:lnTo>
                    <a:pt x="1907132" y="1140842"/>
                  </a:lnTo>
                  <a:lnTo>
                    <a:pt x="1894922" y="1180609"/>
                  </a:lnTo>
                  <a:lnTo>
                    <a:pt x="1880201" y="1219541"/>
                  </a:lnTo>
                  <a:lnTo>
                    <a:pt x="1863041" y="1257578"/>
                  </a:lnTo>
                  <a:lnTo>
                    <a:pt x="1843518" y="1294661"/>
                  </a:lnTo>
                  <a:lnTo>
                    <a:pt x="1821703" y="1330731"/>
                  </a:lnTo>
                  <a:lnTo>
                    <a:pt x="1797670" y="1365729"/>
                  </a:lnTo>
                  <a:lnTo>
                    <a:pt x="1771494" y="1399596"/>
                  </a:lnTo>
                  <a:lnTo>
                    <a:pt x="1743248" y="1432273"/>
                  </a:lnTo>
                  <a:lnTo>
                    <a:pt x="1713005" y="1463700"/>
                  </a:lnTo>
                  <a:lnTo>
                    <a:pt x="1680840" y="1493819"/>
                  </a:lnTo>
                  <a:lnTo>
                    <a:pt x="1646824" y="1522571"/>
                  </a:lnTo>
                  <a:lnTo>
                    <a:pt x="1611033" y="1549896"/>
                  </a:lnTo>
                  <a:lnTo>
                    <a:pt x="1573540" y="1575735"/>
                  </a:lnTo>
                  <a:lnTo>
                    <a:pt x="1534418" y="1600029"/>
                  </a:lnTo>
                  <a:lnTo>
                    <a:pt x="1493740" y="1622719"/>
                  </a:lnTo>
                  <a:lnTo>
                    <a:pt x="1451581" y="1643746"/>
                  </a:lnTo>
                  <a:lnTo>
                    <a:pt x="1408014" y="1663052"/>
                  </a:lnTo>
                  <a:lnTo>
                    <a:pt x="1363113" y="1680575"/>
                  </a:lnTo>
                  <a:lnTo>
                    <a:pt x="1316951" y="1696259"/>
                  </a:lnTo>
                  <a:lnTo>
                    <a:pt x="1269601" y="1710043"/>
                  </a:lnTo>
                  <a:lnTo>
                    <a:pt x="1221138" y="1721869"/>
                  </a:lnTo>
                  <a:lnTo>
                    <a:pt x="1171635" y="1731677"/>
                  </a:lnTo>
                  <a:lnTo>
                    <a:pt x="1121165" y="1739409"/>
                  </a:lnTo>
                  <a:lnTo>
                    <a:pt x="1069802" y="1745004"/>
                  </a:lnTo>
                  <a:lnTo>
                    <a:pt x="1017620" y="1748405"/>
                  </a:lnTo>
                  <a:lnTo>
                    <a:pt x="964691" y="1749552"/>
                  </a:lnTo>
                  <a:lnTo>
                    <a:pt x="911761" y="1748405"/>
                  </a:lnTo>
                  <a:lnTo>
                    <a:pt x="859577" y="1745004"/>
                  </a:lnTo>
                  <a:lnTo>
                    <a:pt x="808212" y="1739409"/>
                  </a:lnTo>
                  <a:lnTo>
                    <a:pt x="757741" y="1731677"/>
                  </a:lnTo>
                  <a:lnTo>
                    <a:pt x="708236" y="1721869"/>
                  </a:lnTo>
                  <a:lnTo>
                    <a:pt x="659772" y="1710043"/>
                  </a:lnTo>
                  <a:lnTo>
                    <a:pt x="612422" y="1696259"/>
                  </a:lnTo>
                  <a:lnTo>
                    <a:pt x="566259" y="1680575"/>
                  </a:lnTo>
                  <a:lnTo>
                    <a:pt x="521357" y="1663052"/>
                  </a:lnTo>
                  <a:lnTo>
                    <a:pt x="477790" y="1643746"/>
                  </a:lnTo>
                  <a:lnTo>
                    <a:pt x="435632" y="1622719"/>
                  </a:lnTo>
                  <a:lnTo>
                    <a:pt x="394954" y="1600029"/>
                  </a:lnTo>
                  <a:lnTo>
                    <a:pt x="355833" y="1575735"/>
                  </a:lnTo>
                  <a:lnTo>
                    <a:pt x="318340" y="1549896"/>
                  </a:lnTo>
                  <a:lnTo>
                    <a:pt x="282549" y="1522571"/>
                  </a:lnTo>
                  <a:lnTo>
                    <a:pt x="248535" y="1493819"/>
                  </a:lnTo>
                  <a:lnTo>
                    <a:pt x="216369" y="1463700"/>
                  </a:lnTo>
                  <a:lnTo>
                    <a:pt x="186127" y="1432273"/>
                  </a:lnTo>
                  <a:lnTo>
                    <a:pt x="157882" y="1399596"/>
                  </a:lnTo>
                  <a:lnTo>
                    <a:pt x="131707" y="1365729"/>
                  </a:lnTo>
                  <a:lnTo>
                    <a:pt x="107676" y="1330731"/>
                  </a:lnTo>
                  <a:lnTo>
                    <a:pt x="85862" y="1294661"/>
                  </a:lnTo>
                  <a:lnTo>
                    <a:pt x="66338" y="1257578"/>
                  </a:lnTo>
                  <a:lnTo>
                    <a:pt x="49180" y="1219541"/>
                  </a:lnTo>
                  <a:lnTo>
                    <a:pt x="34459" y="1180609"/>
                  </a:lnTo>
                  <a:lnTo>
                    <a:pt x="22250" y="1140842"/>
                  </a:lnTo>
                  <a:lnTo>
                    <a:pt x="12626" y="1100298"/>
                  </a:lnTo>
                  <a:lnTo>
                    <a:pt x="5660" y="1059036"/>
                  </a:lnTo>
                  <a:lnTo>
                    <a:pt x="1427" y="1017117"/>
                  </a:lnTo>
                  <a:lnTo>
                    <a:pt x="0" y="974598"/>
                  </a:lnTo>
                  <a:close/>
                </a:path>
                <a:path w="7987665" h="1750060">
                  <a:moveTo>
                    <a:pt x="6057900" y="774953"/>
                  </a:moveTo>
                  <a:lnTo>
                    <a:pt x="6059327" y="732434"/>
                  </a:lnTo>
                  <a:lnTo>
                    <a:pt x="6063560" y="690515"/>
                  </a:lnTo>
                  <a:lnTo>
                    <a:pt x="6070526" y="649253"/>
                  </a:lnTo>
                  <a:lnTo>
                    <a:pt x="6080151" y="608709"/>
                  </a:lnTo>
                  <a:lnTo>
                    <a:pt x="6092361" y="568942"/>
                  </a:lnTo>
                  <a:lnTo>
                    <a:pt x="6107082" y="530010"/>
                  </a:lnTo>
                  <a:lnTo>
                    <a:pt x="6124242" y="491973"/>
                  </a:lnTo>
                  <a:lnTo>
                    <a:pt x="6143765" y="454890"/>
                  </a:lnTo>
                  <a:lnTo>
                    <a:pt x="6165580" y="418820"/>
                  </a:lnTo>
                  <a:lnTo>
                    <a:pt x="6189613" y="383822"/>
                  </a:lnTo>
                  <a:lnTo>
                    <a:pt x="6215789" y="349955"/>
                  </a:lnTo>
                  <a:lnTo>
                    <a:pt x="6244035" y="317278"/>
                  </a:lnTo>
                  <a:lnTo>
                    <a:pt x="6274278" y="285851"/>
                  </a:lnTo>
                  <a:lnTo>
                    <a:pt x="6306443" y="255732"/>
                  </a:lnTo>
                  <a:lnTo>
                    <a:pt x="6340459" y="226980"/>
                  </a:lnTo>
                  <a:lnTo>
                    <a:pt x="6376250" y="199655"/>
                  </a:lnTo>
                  <a:lnTo>
                    <a:pt x="6413743" y="173816"/>
                  </a:lnTo>
                  <a:lnTo>
                    <a:pt x="6452865" y="149522"/>
                  </a:lnTo>
                  <a:lnTo>
                    <a:pt x="6493543" y="126832"/>
                  </a:lnTo>
                  <a:lnTo>
                    <a:pt x="6535702" y="105805"/>
                  </a:lnTo>
                  <a:lnTo>
                    <a:pt x="6579269" y="86499"/>
                  </a:lnTo>
                  <a:lnTo>
                    <a:pt x="6624170" y="68976"/>
                  </a:lnTo>
                  <a:lnTo>
                    <a:pt x="6670332" y="53292"/>
                  </a:lnTo>
                  <a:lnTo>
                    <a:pt x="6717682" y="39508"/>
                  </a:lnTo>
                  <a:lnTo>
                    <a:pt x="6766145" y="27682"/>
                  </a:lnTo>
                  <a:lnTo>
                    <a:pt x="6815648" y="17874"/>
                  </a:lnTo>
                  <a:lnTo>
                    <a:pt x="6866118" y="10142"/>
                  </a:lnTo>
                  <a:lnTo>
                    <a:pt x="6917481" y="4547"/>
                  </a:lnTo>
                  <a:lnTo>
                    <a:pt x="6969663" y="1146"/>
                  </a:lnTo>
                  <a:lnTo>
                    <a:pt x="7022592" y="0"/>
                  </a:lnTo>
                  <a:lnTo>
                    <a:pt x="7075520" y="1146"/>
                  </a:lnTo>
                  <a:lnTo>
                    <a:pt x="7127702" y="4547"/>
                  </a:lnTo>
                  <a:lnTo>
                    <a:pt x="7179065" y="10142"/>
                  </a:lnTo>
                  <a:lnTo>
                    <a:pt x="7229535" y="17874"/>
                  </a:lnTo>
                  <a:lnTo>
                    <a:pt x="7279038" y="27682"/>
                  </a:lnTo>
                  <a:lnTo>
                    <a:pt x="7327501" y="39508"/>
                  </a:lnTo>
                  <a:lnTo>
                    <a:pt x="7374851" y="53292"/>
                  </a:lnTo>
                  <a:lnTo>
                    <a:pt x="7421013" y="68976"/>
                  </a:lnTo>
                  <a:lnTo>
                    <a:pt x="7465914" y="86499"/>
                  </a:lnTo>
                  <a:lnTo>
                    <a:pt x="7509481" y="105805"/>
                  </a:lnTo>
                  <a:lnTo>
                    <a:pt x="7551640" y="126832"/>
                  </a:lnTo>
                  <a:lnTo>
                    <a:pt x="7592318" y="149522"/>
                  </a:lnTo>
                  <a:lnTo>
                    <a:pt x="7631440" y="173816"/>
                  </a:lnTo>
                  <a:lnTo>
                    <a:pt x="7668933" y="199655"/>
                  </a:lnTo>
                  <a:lnTo>
                    <a:pt x="7704724" y="226980"/>
                  </a:lnTo>
                  <a:lnTo>
                    <a:pt x="7738740" y="255732"/>
                  </a:lnTo>
                  <a:lnTo>
                    <a:pt x="7770905" y="285851"/>
                  </a:lnTo>
                  <a:lnTo>
                    <a:pt x="7801148" y="317278"/>
                  </a:lnTo>
                  <a:lnTo>
                    <a:pt x="7829394" y="349955"/>
                  </a:lnTo>
                  <a:lnTo>
                    <a:pt x="7855570" y="383822"/>
                  </a:lnTo>
                  <a:lnTo>
                    <a:pt x="7879603" y="418820"/>
                  </a:lnTo>
                  <a:lnTo>
                    <a:pt x="7901418" y="454890"/>
                  </a:lnTo>
                  <a:lnTo>
                    <a:pt x="7920941" y="491973"/>
                  </a:lnTo>
                  <a:lnTo>
                    <a:pt x="7938101" y="530010"/>
                  </a:lnTo>
                  <a:lnTo>
                    <a:pt x="7952822" y="568942"/>
                  </a:lnTo>
                  <a:lnTo>
                    <a:pt x="7965032" y="608709"/>
                  </a:lnTo>
                  <a:lnTo>
                    <a:pt x="7974657" y="649253"/>
                  </a:lnTo>
                  <a:lnTo>
                    <a:pt x="7981623" y="690515"/>
                  </a:lnTo>
                  <a:lnTo>
                    <a:pt x="7985856" y="732434"/>
                  </a:lnTo>
                  <a:lnTo>
                    <a:pt x="7987283" y="774953"/>
                  </a:lnTo>
                  <a:lnTo>
                    <a:pt x="7985856" y="817473"/>
                  </a:lnTo>
                  <a:lnTo>
                    <a:pt x="7981623" y="859392"/>
                  </a:lnTo>
                  <a:lnTo>
                    <a:pt x="7974657" y="900654"/>
                  </a:lnTo>
                  <a:lnTo>
                    <a:pt x="7965032" y="941198"/>
                  </a:lnTo>
                  <a:lnTo>
                    <a:pt x="7952822" y="980965"/>
                  </a:lnTo>
                  <a:lnTo>
                    <a:pt x="7938101" y="1019897"/>
                  </a:lnTo>
                  <a:lnTo>
                    <a:pt x="7920941" y="1057934"/>
                  </a:lnTo>
                  <a:lnTo>
                    <a:pt x="7901418" y="1095017"/>
                  </a:lnTo>
                  <a:lnTo>
                    <a:pt x="7879603" y="1131087"/>
                  </a:lnTo>
                  <a:lnTo>
                    <a:pt x="7855570" y="1166085"/>
                  </a:lnTo>
                  <a:lnTo>
                    <a:pt x="7829394" y="1199952"/>
                  </a:lnTo>
                  <a:lnTo>
                    <a:pt x="7801148" y="1232629"/>
                  </a:lnTo>
                  <a:lnTo>
                    <a:pt x="7770905" y="1264056"/>
                  </a:lnTo>
                  <a:lnTo>
                    <a:pt x="7738740" y="1294175"/>
                  </a:lnTo>
                  <a:lnTo>
                    <a:pt x="7704724" y="1322927"/>
                  </a:lnTo>
                  <a:lnTo>
                    <a:pt x="7668933" y="1350252"/>
                  </a:lnTo>
                  <a:lnTo>
                    <a:pt x="7631440" y="1376091"/>
                  </a:lnTo>
                  <a:lnTo>
                    <a:pt x="7592318" y="1400385"/>
                  </a:lnTo>
                  <a:lnTo>
                    <a:pt x="7551640" y="1423075"/>
                  </a:lnTo>
                  <a:lnTo>
                    <a:pt x="7509481" y="1444102"/>
                  </a:lnTo>
                  <a:lnTo>
                    <a:pt x="7465914" y="1463408"/>
                  </a:lnTo>
                  <a:lnTo>
                    <a:pt x="7421013" y="1480931"/>
                  </a:lnTo>
                  <a:lnTo>
                    <a:pt x="7374851" y="1496615"/>
                  </a:lnTo>
                  <a:lnTo>
                    <a:pt x="7327501" y="1510399"/>
                  </a:lnTo>
                  <a:lnTo>
                    <a:pt x="7279038" y="1522225"/>
                  </a:lnTo>
                  <a:lnTo>
                    <a:pt x="7229535" y="1532033"/>
                  </a:lnTo>
                  <a:lnTo>
                    <a:pt x="7179065" y="1539765"/>
                  </a:lnTo>
                  <a:lnTo>
                    <a:pt x="7127702" y="1545360"/>
                  </a:lnTo>
                  <a:lnTo>
                    <a:pt x="7075520" y="1548761"/>
                  </a:lnTo>
                  <a:lnTo>
                    <a:pt x="7022592" y="1549908"/>
                  </a:lnTo>
                  <a:lnTo>
                    <a:pt x="6969663" y="1548761"/>
                  </a:lnTo>
                  <a:lnTo>
                    <a:pt x="6917481" y="1545360"/>
                  </a:lnTo>
                  <a:lnTo>
                    <a:pt x="6866118" y="1539765"/>
                  </a:lnTo>
                  <a:lnTo>
                    <a:pt x="6815648" y="1532033"/>
                  </a:lnTo>
                  <a:lnTo>
                    <a:pt x="6766145" y="1522225"/>
                  </a:lnTo>
                  <a:lnTo>
                    <a:pt x="6717682" y="1510399"/>
                  </a:lnTo>
                  <a:lnTo>
                    <a:pt x="6670332" y="1496615"/>
                  </a:lnTo>
                  <a:lnTo>
                    <a:pt x="6624170" y="1480931"/>
                  </a:lnTo>
                  <a:lnTo>
                    <a:pt x="6579269" y="1463408"/>
                  </a:lnTo>
                  <a:lnTo>
                    <a:pt x="6535702" y="1444102"/>
                  </a:lnTo>
                  <a:lnTo>
                    <a:pt x="6493543" y="1423075"/>
                  </a:lnTo>
                  <a:lnTo>
                    <a:pt x="6452865" y="1400385"/>
                  </a:lnTo>
                  <a:lnTo>
                    <a:pt x="6413743" y="1376091"/>
                  </a:lnTo>
                  <a:lnTo>
                    <a:pt x="6376250" y="1350252"/>
                  </a:lnTo>
                  <a:lnTo>
                    <a:pt x="6340459" y="1322927"/>
                  </a:lnTo>
                  <a:lnTo>
                    <a:pt x="6306443" y="1294175"/>
                  </a:lnTo>
                  <a:lnTo>
                    <a:pt x="6274278" y="1264056"/>
                  </a:lnTo>
                  <a:lnTo>
                    <a:pt x="6244035" y="1232629"/>
                  </a:lnTo>
                  <a:lnTo>
                    <a:pt x="6215789" y="1199952"/>
                  </a:lnTo>
                  <a:lnTo>
                    <a:pt x="6189613" y="1166085"/>
                  </a:lnTo>
                  <a:lnTo>
                    <a:pt x="6165580" y="1131087"/>
                  </a:lnTo>
                  <a:lnTo>
                    <a:pt x="6143765" y="1095017"/>
                  </a:lnTo>
                  <a:lnTo>
                    <a:pt x="6124242" y="1057934"/>
                  </a:lnTo>
                  <a:lnTo>
                    <a:pt x="6107082" y="1019897"/>
                  </a:lnTo>
                  <a:lnTo>
                    <a:pt x="6092361" y="980965"/>
                  </a:lnTo>
                  <a:lnTo>
                    <a:pt x="6080151" y="941198"/>
                  </a:lnTo>
                  <a:lnTo>
                    <a:pt x="6070526" y="900654"/>
                  </a:lnTo>
                  <a:lnTo>
                    <a:pt x="6063560" y="859392"/>
                  </a:lnTo>
                  <a:lnTo>
                    <a:pt x="6059327" y="817473"/>
                  </a:lnTo>
                  <a:lnTo>
                    <a:pt x="6057900" y="774953"/>
                  </a:lnTo>
                  <a:close/>
                </a:path>
              </a:pathLst>
            </a:custGeom>
            <a:ln w="28956">
              <a:solidFill>
                <a:srgbClr val="FFFF00"/>
              </a:solidFill>
            </a:ln>
          </p:spPr>
          <p:txBody>
            <a:bodyPr wrap="square" lIns="0" tIns="0" rIns="0" bIns="0" rtlCol="0"/>
            <a:lstStyle/>
            <a:p>
              <a:endParaRPr/>
            </a:p>
          </p:txBody>
        </p:sp>
        <p:sp>
          <p:nvSpPr>
            <p:cNvPr id="7" name="object 7"/>
            <p:cNvSpPr/>
            <p:nvPr/>
          </p:nvSpPr>
          <p:spPr>
            <a:xfrm>
              <a:off x="2408682" y="4740401"/>
              <a:ext cx="7764780" cy="1961514"/>
            </a:xfrm>
            <a:custGeom>
              <a:avLst/>
              <a:gdLst/>
              <a:ahLst/>
              <a:cxnLst/>
              <a:rect l="l" t="t" r="r" b="b"/>
              <a:pathLst>
                <a:path w="7764780" h="1961515">
                  <a:moveTo>
                    <a:pt x="0" y="1019556"/>
                  </a:moveTo>
                  <a:lnTo>
                    <a:pt x="1189" y="971086"/>
                  </a:lnTo>
                  <a:lnTo>
                    <a:pt x="4721" y="923253"/>
                  </a:lnTo>
                  <a:lnTo>
                    <a:pt x="10537" y="876116"/>
                  </a:lnTo>
                  <a:lnTo>
                    <a:pt x="18579" y="829734"/>
                  </a:lnTo>
                  <a:lnTo>
                    <a:pt x="28791" y="784166"/>
                  </a:lnTo>
                  <a:lnTo>
                    <a:pt x="41114" y="739471"/>
                  </a:lnTo>
                  <a:lnTo>
                    <a:pt x="55491" y="695709"/>
                  </a:lnTo>
                  <a:lnTo>
                    <a:pt x="71866" y="652938"/>
                  </a:lnTo>
                  <a:lnTo>
                    <a:pt x="90179" y="611218"/>
                  </a:lnTo>
                  <a:lnTo>
                    <a:pt x="110374" y="570608"/>
                  </a:lnTo>
                  <a:lnTo>
                    <a:pt x="132394" y="531167"/>
                  </a:lnTo>
                  <a:lnTo>
                    <a:pt x="156180" y="492954"/>
                  </a:lnTo>
                  <a:lnTo>
                    <a:pt x="181675" y="456028"/>
                  </a:lnTo>
                  <a:lnTo>
                    <a:pt x="208822" y="420449"/>
                  </a:lnTo>
                  <a:lnTo>
                    <a:pt x="237564" y="386276"/>
                  </a:lnTo>
                  <a:lnTo>
                    <a:pt x="267843" y="353567"/>
                  </a:lnTo>
                  <a:lnTo>
                    <a:pt x="299600" y="322383"/>
                  </a:lnTo>
                  <a:lnTo>
                    <a:pt x="332780" y="292782"/>
                  </a:lnTo>
                  <a:lnTo>
                    <a:pt x="367324" y="264823"/>
                  </a:lnTo>
                  <a:lnTo>
                    <a:pt x="403175" y="238565"/>
                  </a:lnTo>
                  <a:lnTo>
                    <a:pt x="440275" y="214068"/>
                  </a:lnTo>
                  <a:lnTo>
                    <a:pt x="478567" y="191391"/>
                  </a:lnTo>
                  <a:lnTo>
                    <a:pt x="517994" y="170593"/>
                  </a:lnTo>
                  <a:lnTo>
                    <a:pt x="558498" y="151733"/>
                  </a:lnTo>
                  <a:lnTo>
                    <a:pt x="600021" y="134870"/>
                  </a:lnTo>
                  <a:lnTo>
                    <a:pt x="642506" y="120064"/>
                  </a:lnTo>
                  <a:lnTo>
                    <a:pt x="685896" y="107373"/>
                  </a:lnTo>
                  <a:lnTo>
                    <a:pt x="730132" y="96857"/>
                  </a:lnTo>
                  <a:lnTo>
                    <a:pt x="775159" y="88575"/>
                  </a:lnTo>
                  <a:lnTo>
                    <a:pt x="820917" y="82586"/>
                  </a:lnTo>
                  <a:lnTo>
                    <a:pt x="867350" y="78949"/>
                  </a:lnTo>
                  <a:lnTo>
                    <a:pt x="914400" y="77724"/>
                  </a:lnTo>
                  <a:lnTo>
                    <a:pt x="961449" y="78949"/>
                  </a:lnTo>
                  <a:lnTo>
                    <a:pt x="1007882" y="82586"/>
                  </a:lnTo>
                  <a:lnTo>
                    <a:pt x="1053640" y="88575"/>
                  </a:lnTo>
                  <a:lnTo>
                    <a:pt x="1098667" y="96857"/>
                  </a:lnTo>
                  <a:lnTo>
                    <a:pt x="1142903" y="107373"/>
                  </a:lnTo>
                  <a:lnTo>
                    <a:pt x="1186293" y="120064"/>
                  </a:lnTo>
                  <a:lnTo>
                    <a:pt x="1228778" y="134870"/>
                  </a:lnTo>
                  <a:lnTo>
                    <a:pt x="1270301" y="151733"/>
                  </a:lnTo>
                  <a:lnTo>
                    <a:pt x="1310805" y="170593"/>
                  </a:lnTo>
                  <a:lnTo>
                    <a:pt x="1350232" y="191391"/>
                  </a:lnTo>
                  <a:lnTo>
                    <a:pt x="1388524" y="214068"/>
                  </a:lnTo>
                  <a:lnTo>
                    <a:pt x="1425624" y="238565"/>
                  </a:lnTo>
                  <a:lnTo>
                    <a:pt x="1461475" y="264823"/>
                  </a:lnTo>
                  <a:lnTo>
                    <a:pt x="1496019" y="292782"/>
                  </a:lnTo>
                  <a:lnTo>
                    <a:pt x="1529199" y="322383"/>
                  </a:lnTo>
                  <a:lnTo>
                    <a:pt x="1560957" y="353567"/>
                  </a:lnTo>
                  <a:lnTo>
                    <a:pt x="1591235" y="386276"/>
                  </a:lnTo>
                  <a:lnTo>
                    <a:pt x="1619977" y="420449"/>
                  </a:lnTo>
                  <a:lnTo>
                    <a:pt x="1647124" y="456028"/>
                  </a:lnTo>
                  <a:lnTo>
                    <a:pt x="1672619" y="492954"/>
                  </a:lnTo>
                  <a:lnTo>
                    <a:pt x="1696405" y="531167"/>
                  </a:lnTo>
                  <a:lnTo>
                    <a:pt x="1718425" y="570608"/>
                  </a:lnTo>
                  <a:lnTo>
                    <a:pt x="1738620" y="611218"/>
                  </a:lnTo>
                  <a:lnTo>
                    <a:pt x="1756933" y="652938"/>
                  </a:lnTo>
                  <a:lnTo>
                    <a:pt x="1773308" y="695709"/>
                  </a:lnTo>
                  <a:lnTo>
                    <a:pt x="1787685" y="739471"/>
                  </a:lnTo>
                  <a:lnTo>
                    <a:pt x="1800008" y="784166"/>
                  </a:lnTo>
                  <a:lnTo>
                    <a:pt x="1810220" y="829734"/>
                  </a:lnTo>
                  <a:lnTo>
                    <a:pt x="1818262" y="876116"/>
                  </a:lnTo>
                  <a:lnTo>
                    <a:pt x="1824078" y="923253"/>
                  </a:lnTo>
                  <a:lnTo>
                    <a:pt x="1827610" y="971086"/>
                  </a:lnTo>
                  <a:lnTo>
                    <a:pt x="1828800" y="1019556"/>
                  </a:lnTo>
                  <a:lnTo>
                    <a:pt x="1827610" y="1068022"/>
                  </a:lnTo>
                  <a:lnTo>
                    <a:pt x="1824078" y="1115851"/>
                  </a:lnTo>
                  <a:lnTo>
                    <a:pt x="1818262" y="1162986"/>
                  </a:lnTo>
                  <a:lnTo>
                    <a:pt x="1810220" y="1209366"/>
                  </a:lnTo>
                  <a:lnTo>
                    <a:pt x="1800008" y="1254932"/>
                  </a:lnTo>
                  <a:lnTo>
                    <a:pt x="1787685" y="1299625"/>
                  </a:lnTo>
                  <a:lnTo>
                    <a:pt x="1773308" y="1343387"/>
                  </a:lnTo>
                  <a:lnTo>
                    <a:pt x="1756933" y="1386157"/>
                  </a:lnTo>
                  <a:lnTo>
                    <a:pt x="1738620" y="1427876"/>
                  </a:lnTo>
                  <a:lnTo>
                    <a:pt x="1718425" y="1468486"/>
                  </a:lnTo>
                  <a:lnTo>
                    <a:pt x="1696405" y="1507927"/>
                  </a:lnTo>
                  <a:lnTo>
                    <a:pt x="1672619" y="1546140"/>
                  </a:lnTo>
                  <a:lnTo>
                    <a:pt x="1647124" y="1583066"/>
                  </a:lnTo>
                  <a:lnTo>
                    <a:pt x="1619977" y="1618646"/>
                  </a:lnTo>
                  <a:lnTo>
                    <a:pt x="1591235" y="1652820"/>
                  </a:lnTo>
                  <a:lnTo>
                    <a:pt x="1560957" y="1685529"/>
                  </a:lnTo>
                  <a:lnTo>
                    <a:pt x="1529199" y="1716715"/>
                  </a:lnTo>
                  <a:lnTo>
                    <a:pt x="1496019" y="1746317"/>
                  </a:lnTo>
                  <a:lnTo>
                    <a:pt x="1461475" y="1774277"/>
                  </a:lnTo>
                  <a:lnTo>
                    <a:pt x="1425624" y="1800536"/>
                  </a:lnTo>
                  <a:lnTo>
                    <a:pt x="1388524" y="1825034"/>
                  </a:lnTo>
                  <a:lnTo>
                    <a:pt x="1350232" y="1847712"/>
                  </a:lnTo>
                  <a:lnTo>
                    <a:pt x="1310805" y="1868512"/>
                  </a:lnTo>
                  <a:lnTo>
                    <a:pt x="1270301" y="1887373"/>
                  </a:lnTo>
                  <a:lnTo>
                    <a:pt x="1228778" y="1904237"/>
                  </a:lnTo>
                  <a:lnTo>
                    <a:pt x="1186293" y="1919044"/>
                  </a:lnTo>
                  <a:lnTo>
                    <a:pt x="1142903" y="1931736"/>
                  </a:lnTo>
                  <a:lnTo>
                    <a:pt x="1098667" y="1942253"/>
                  </a:lnTo>
                  <a:lnTo>
                    <a:pt x="1053640" y="1950535"/>
                  </a:lnTo>
                  <a:lnTo>
                    <a:pt x="1007882" y="1956525"/>
                  </a:lnTo>
                  <a:lnTo>
                    <a:pt x="961449" y="1960162"/>
                  </a:lnTo>
                  <a:lnTo>
                    <a:pt x="914400" y="1961388"/>
                  </a:lnTo>
                  <a:lnTo>
                    <a:pt x="867350" y="1960162"/>
                  </a:lnTo>
                  <a:lnTo>
                    <a:pt x="820917" y="1956525"/>
                  </a:lnTo>
                  <a:lnTo>
                    <a:pt x="775159" y="1950535"/>
                  </a:lnTo>
                  <a:lnTo>
                    <a:pt x="730132" y="1942253"/>
                  </a:lnTo>
                  <a:lnTo>
                    <a:pt x="685896" y="1931736"/>
                  </a:lnTo>
                  <a:lnTo>
                    <a:pt x="642506" y="1919044"/>
                  </a:lnTo>
                  <a:lnTo>
                    <a:pt x="600021" y="1904237"/>
                  </a:lnTo>
                  <a:lnTo>
                    <a:pt x="558498" y="1887373"/>
                  </a:lnTo>
                  <a:lnTo>
                    <a:pt x="517994" y="1868512"/>
                  </a:lnTo>
                  <a:lnTo>
                    <a:pt x="478567" y="1847712"/>
                  </a:lnTo>
                  <a:lnTo>
                    <a:pt x="440275" y="1825034"/>
                  </a:lnTo>
                  <a:lnTo>
                    <a:pt x="403175" y="1800536"/>
                  </a:lnTo>
                  <a:lnTo>
                    <a:pt x="367324" y="1774277"/>
                  </a:lnTo>
                  <a:lnTo>
                    <a:pt x="332780" y="1746317"/>
                  </a:lnTo>
                  <a:lnTo>
                    <a:pt x="299600" y="1716715"/>
                  </a:lnTo>
                  <a:lnTo>
                    <a:pt x="267843" y="1685529"/>
                  </a:lnTo>
                  <a:lnTo>
                    <a:pt x="237564" y="1652820"/>
                  </a:lnTo>
                  <a:lnTo>
                    <a:pt x="208822" y="1618646"/>
                  </a:lnTo>
                  <a:lnTo>
                    <a:pt x="181675" y="1583066"/>
                  </a:lnTo>
                  <a:lnTo>
                    <a:pt x="156180" y="1546140"/>
                  </a:lnTo>
                  <a:lnTo>
                    <a:pt x="132394" y="1507927"/>
                  </a:lnTo>
                  <a:lnTo>
                    <a:pt x="110374" y="1468486"/>
                  </a:lnTo>
                  <a:lnTo>
                    <a:pt x="90179" y="1427876"/>
                  </a:lnTo>
                  <a:lnTo>
                    <a:pt x="71866" y="1386157"/>
                  </a:lnTo>
                  <a:lnTo>
                    <a:pt x="55491" y="1343387"/>
                  </a:lnTo>
                  <a:lnTo>
                    <a:pt x="41114" y="1299625"/>
                  </a:lnTo>
                  <a:lnTo>
                    <a:pt x="28791" y="1254932"/>
                  </a:lnTo>
                  <a:lnTo>
                    <a:pt x="18579" y="1209366"/>
                  </a:lnTo>
                  <a:lnTo>
                    <a:pt x="10537" y="1162986"/>
                  </a:lnTo>
                  <a:lnTo>
                    <a:pt x="4721" y="1115851"/>
                  </a:lnTo>
                  <a:lnTo>
                    <a:pt x="1189" y="1068022"/>
                  </a:lnTo>
                  <a:lnTo>
                    <a:pt x="0" y="1019556"/>
                  </a:lnTo>
                  <a:close/>
                </a:path>
                <a:path w="7764780" h="1961515">
                  <a:moveTo>
                    <a:pt x="5935980" y="941832"/>
                  </a:moveTo>
                  <a:lnTo>
                    <a:pt x="5937169" y="893362"/>
                  </a:lnTo>
                  <a:lnTo>
                    <a:pt x="5940701" y="845529"/>
                  </a:lnTo>
                  <a:lnTo>
                    <a:pt x="5946517" y="798392"/>
                  </a:lnTo>
                  <a:lnTo>
                    <a:pt x="5954559" y="752010"/>
                  </a:lnTo>
                  <a:lnTo>
                    <a:pt x="5964771" y="706442"/>
                  </a:lnTo>
                  <a:lnTo>
                    <a:pt x="5977094" y="661747"/>
                  </a:lnTo>
                  <a:lnTo>
                    <a:pt x="5991471" y="617985"/>
                  </a:lnTo>
                  <a:lnTo>
                    <a:pt x="6007846" y="575214"/>
                  </a:lnTo>
                  <a:lnTo>
                    <a:pt x="6026159" y="533494"/>
                  </a:lnTo>
                  <a:lnTo>
                    <a:pt x="6046354" y="492884"/>
                  </a:lnTo>
                  <a:lnTo>
                    <a:pt x="6068374" y="453443"/>
                  </a:lnTo>
                  <a:lnTo>
                    <a:pt x="6092160" y="415230"/>
                  </a:lnTo>
                  <a:lnTo>
                    <a:pt x="6117655" y="378304"/>
                  </a:lnTo>
                  <a:lnTo>
                    <a:pt x="6144802" y="342725"/>
                  </a:lnTo>
                  <a:lnTo>
                    <a:pt x="6173544" y="308552"/>
                  </a:lnTo>
                  <a:lnTo>
                    <a:pt x="6203823" y="275844"/>
                  </a:lnTo>
                  <a:lnTo>
                    <a:pt x="6235580" y="244659"/>
                  </a:lnTo>
                  <a:lnTo>
                    <a:pt x="6268760" y="215058"/>
                  </a:lnTo>
                  <a:lnTo>
                    <a:pt x="6303304" y="187099"/>
                  </a:lnTo>
                  <a:lnTo>
                    <a:pt x="6339155" y="160841"/>
                  </a:lnTo>
                  <a:lnTo>
                    <a:pt x="6376255" y="136344"/>
                  </a:lnTo>
                  <a:lnTo>
                    <a:pt x="6414547" y="113667"/>
                  </a:lnTo>
                  <a:lnTo>
                    <a:pt x="6453974" y="92869"/>
                  </a:lnTo>
                  <a:lnTo>
                    <a:pt x="6494478" y="74009"/>
                  </a:lnTo>
                  <a:lnTo>
                    <a:pt x="6536001" y="57146"/>
                  </a:lnTo>
                  <a:lnTo>
                    <a:pt x="6578486" y="42340"/>
                  </a:lnTo>
                  <a:lnTo>
                    <a:pt x="6621876" y="29649"/>
                  </a:lnTo>
                  <a:lnTo>
                    <a:pt x="6666112" y="19133"/>
                  </a:lnTo>
                  <a:lnTo>
                    <a:pt x="6711139" y="10851"/>
                  </a:lnTo>
                  <a:lnTo>
                    <a:pt x="6756897" y="4862"/>
                  </a:lnTo>
                  <a:lnTo>
                    <a:pt x="6803330" y="1225"/>
                  </a:lnTo>
                  <a:lnTo>
                    <a:pt x="6850380" y="0"/>
                  </a:lnTo>
                  <a:lnTo>
                    <a:pt x="6897429" y="1225"/>
                  </a:lnTo>
                  <a:lnTo>
                    <a:pt x="6943862" y="4862"/>
                  </a:lnTo>
                  <a:lnTo>
                    <a:pt x="6989620" y="10851"/>
                  </a:lnTo>
                  <a:lnTo>
                    <a:pt x="7034647" y="19133"/>
                  </a:lnTo>
                  <a:lnTo>
                    <a:pt x="7078883" y="29649"/>
                  </a:lnTo>
                  <a:lnTo>
                    <a:pt x="7122273" y="42340"/>
                  </a:lnTo>
                  <a:lnTo>
                    <a:pt x="7164758" y="57146"/>
                  </a:lnTo>
                  <a:lnTo>
                    <a:pt x="7206281" y="74009"/>
                  </a:lnTo>
                  <a:lnTo>
                    <a:pt x="7246785" y="92869"/>
                  </a:lnTo>
                  <a:lnTo>
                    <a:pt x="7286212" y="113667"/>
                  </a:lnTo>
                  <a:lnTo>
                    <a:pt x="7324504" y="136344"/>
                  </a:lnTo>
                  <a:lnTo>
                    <a:pt x="7361604" y="160841"/>
                  </a:lnTo>
                  <a:lnTo>
                    <a:pt x="7397455" y="187099"/>
                  </a:lnTo>
                  <a:lnTo>
                    <a:pt x="7431999" y="215058"/>
                  </a:lnTo>
                  <a:lnTo>
                    <a:pt x="7465179" y="244659"/>
                  </a:lnTo>
                  <a:lnTo>
                    <a:pt x="7496936" y="275843"/>
                  </a:lnTo>
                  <a:lnTo>
                    <a:pt x="7527215" y="308552"/>
                  </a:lnTo>
                  <a:lnTo>
                    <a:pt x="7555957" y="342725"/>
                  </a:lnTo>
                  <a:lnTo>
                    <a:pt x="7583104" y="378304"/>
                  </a:lnTo>
                  <a:lnTo>
                    <a:pt x="7608599" y="415230"/>
                  </a:lnTo>
                  <a:lnTo>
                    <a:pt x="7632385" y="453443"/>
                  </a:lnTo>
                  <a:lnTo>
                    <a:pt x="7654405" y="492884"/>
                  </a:lnTo>
                  <a:lnTo>
                    <a:pt x="7674600" y="533494"/>
                  </a:lnTo>
                  <a:lnTo>
                    <a:pt x="7692913" y="575214"/>
                  </a:lnTo>
                  <a:lnTo>
                    <a:pt x="7709288" y="617985"/>
                  </a:lnTo>
                  <a:lnTo>
                    <a:pt x="7723665" y="661747"/>
                  </a:lnTo>
                  <a:lnTo>
                    <a:pt x="7735988" y="706442"/>
                  </a:lnTo>
                  <a:lnTo>
                    <a:pt x="7746200" y="752010"/>
                  </a:lnTo>
                  <a:lnTo>
                    <a:pt x="7754242" y="798392"/>
                  </a:lnTo>
                  <a:lnTo>
                    <a:pt x="7760058" y="845529"/>
                  </a:lnTo>
                  <a:lnTo>
                    <a:pt x="7763590" y="893362"/>
                  </a:lnTo>
                  <a:lnTo>
                    <a:pt x="7764780" y="941832"/>
                  </a:lnTo>
                  <a:lnTo>
                    <a:pt x="7763590" y="990298"/>
                  </a:lnTo>
                  <a:lnTo>
                    <a:pt x="7760058" y="1038127"/>
                  </a:lnTo>
                  <a:lnTo>
                    <a:pt x="7754242" y="1085262"/>
                  </a:lnTo>
                  <a:lnTo>
                    <a:pt x="7746200" y="1131642"/>
                  </a:lnTo>
                  <a:lnTo>
                    <a:pt x="7735988" y="1177208"/>
                  </a:lnTo>
                  <a:lnTo>
                    <a:pt x="7723665" y="1221901"/>
                  </a:lnTo>
                  <a:lnTo>
                    <a:pt x="7709288" y="1265663"/>
                  </a:lnTo>
                  <a:lnTo>
                    <a:pt x="7692913" y="1308433"/>
                  </a:lnTo>
                  <a:lnTo>
                    <a:pt x="7674600" y="1350152"/>
                  </a:lnTo>
                  <a:lnTo>
                    <a:pt x="7654405" y="1390762"/>
                  </a:lnTo>
                  <a:lnTo>
                    <a:pt x="7632385" y="1430203"/>
                  </a:lnTo>
                  <a:lnTo>
                    <a:pt x="7608599" y="1468416"/>
                  </a:lnTo>
                  <a:lnTo>
                    <a:pt x="7583104" y="1505342"/>
                  </a:lnTo>
                  <a:lnTo>
                    <a:pt x="7555957" y="1540922"/>
                  </a:lnTo>
                  <a:lnTo>
                    <a:pt x="7527215" y="1575096"/>
                  </a:lnTo>
                  <a:lnTo>
                    <a:pt x="7496937" y="1607805"/>
                  </a:lnTo>
                  <a:lnTo>
                    <a:pt x="7465179" y="1638991"/>
                  </a:lnTo>
                  <a:lnTo>
                    <a:pt x="7431999" y="1668593"/>
                  </a:lnTo>
                  <a:lnTo>
                    <a:pt x="7397455" y="1696553"/>
                  </a:lnTo>
                  <a:lnTo>
                    <a:pt x="7361604" y="1722812"/>
                  </a:lnTo>
                  <a:lnTo>
                    <a:pt x="7324504" y="1747310"/>
                  </a:lnTo>
                  <a:lnTo>
                    <a:pt x="7286212" y="1769988"/>
                  </a:lnTo>
                  <a:lnTo>
                    <a:pt x="7246785" y="1790788"/>
                  </a:lnTo>
                  <a:lnTo>
                    <a:pt x="7206281" y="1809649"/>
                  </a:lnTo>
                  <a:lnTo>
                    <a:pt x="7164758" y="1826513"/>
                  </a:lnTo>
                  <a:lnTo>
                    <a:pt x="7122273" y="1841320"/>
                  </a:lnTo>
                  <a:lnTo>
                    <a:pt x="7078883" y="1854012"/>
                  </a:lnTo>
                  <a:lnTo>
                    <a:pt x="7034647" y="1864529"/>
                  </a:lnTo>
                  <a:lnTo>
                    <a:pt x="6989620" y="1872811"/>
                  </a:lnTo>
                  <a:lnTo>
                    <a:pt x="6943862" y="1878801"/>
                  </a:lnTo>
                  <a:lnTo>
                    <a:pt x="6897429" y="1882438"/>
                  </a:lnTo>
                  <a:lnTo>
                    <a:pt x="6850380" y="1883664"/>
                  </a:lnTo>
                  <a:lnTo>
                    <a:pt x="6803330" y="1882438"/>
                  </a:lnTo>
                  <a:lnTo>
                    <a:pt x="6756897" y="1878801"/>
                  </a:lnTo>
                  <a:lnTo>
                    <a:pt x="6711139" y="1872811"/>
                  </a:lnTo>
                  <a:lnTo>
                    <a:pt x="6666112" y="1864529"/>
                  </a:lnTo>
                  <a:lnTo>
                    <a:pt x="6621876" y="1854012"/>
                  </a:lnTo>
                  <a:lnTo>
                    <a:pt x="6578486" y="1841320"/>
                  </a:lnTo>
                  <a:lnTo>
                    <a:pt x="6536001" y="1826513"/>
                  </a:lnTo>
                  <a:lnTo>
                    <a:pt x="6494478" y="1809649"/>
                  </a:lnTo>
                  <a:lnTo>
                    <a:pt x="6453974" y="1790788"/>
                  </a:lnTo>
                  <a:lnTo>
                    <a:pt x="6414547" y="1769988"/>
                  </a:lnTo>
                  <a:lnTo>
                    <a:pt x="6376255" y="1747310"/>
                  </a:lnTo>
                  <a:lnTo>
                    <a:pt x="6339155" y="1722812"/>
                  </a:lnTo>
                  <a:lnTo>
                    <a:pt x="6303304" y="1696553"/>
                  </a:lnTo>
                  <a:lnTo>
                    <a:pt x="6268760" y="1668593"/>
                  </a:lnTo>
                  <a:lnTo>
                    <a:pt x="6235580" y="1638991"/>
                  </a:lnTo>
                  <a:lnTo>
                    <a:pt x="6203823" y="1607805"/>
                  </a:lnTo>
                  <a:lnTo>
                    <a:pt x="6173544" y="1575096"/>
                  </a:lnTo>
                  <a:lnTo>
                    <a:pt x="6144802" y="1540922"/>
                  </a:lnTo>
                  <a:lnTo>
                    <a:pt x="6117655" y="1505342"/>
                  </a:lnTo>
                  <a:lnTo>
                    <a:pt x="6092160" y="1468416"/>
                  </a:lnTo>
                  <a:lnTo>
                    <a:pt x="6068374" y="1430203"/>
                  </a:lnTo>
                  <a:lnTo>
                    <a:pt x="6046354" y="1390762"/>
                  </a:lnTo>
                  <a:lnTo>
                    <a:pt x="6026159" y="1350152"/>
                  </a:lnTo>
                  <a:lnTo>
                    <a:pt x="6007846" y="1308433"/>
                  </a:lnTo>
                  <a:lnTo>
                    <a:pt x="5991471" y="1265663"/>
                  </a:lnTo>
                  <a:lnTo>
                    <a:pt x="5977094" y="1221901"/>
                  </a:lnTo>
                  <a:lnTo>
                    <a:pt x="5964771" y="1177208"/>
                  </a:lnTo>
                  <a:lnTo>
                    <a:pt x="5954559" y="1131642"/>
                  </a:lnTo>
                  <a:lnTo>
                    <a:pt x="5946517" y="1085262"/>
                  </a:lnTo>
                  <a:lnTo>
                    <a:pt x="5940701" y="1038127"/>
                  </a:lnTo>
                  <a:lnTo>
                    <a:pt x="5937169" y="990298"/>
                  </a:lnTo>
                  <a:lnTo>
                    <a:pt x="5935980" y="941832"/>
                  </a:lnTo>
                  <a:close/>
                </a:path>
              </a:pathLst>
            </a:custGeom>
            <a:ln w="38100">
              <a:solidFill>
                <a:srgbClr val="FFFF00"/>
              </a:solidFill>
            </a:ln>
          </p:spPr>
          <p:txBody>
            <a:bodyPr wrap="square" lIns="0" tIns="0" rIns="0" bIns="0" rtlCol="0"/>
            <a:lstStyle/>
            <a:p>
              <a:endParaRPr/>
            </a:p>
          </p:txBody>
        </p:sp>
        <p:sp>
          <p:nvSpPr>
            <p:cNvPr id="8" name="object 8"/>
            <p:cNvSpPr/>
            <p:nvPr/>
          </p:nvSpPr>
          <p:spPr>
            <a:xfrm>
              <a:off x="2060448" y="1846071"/>
              <a:ext cx="7153909" cy="2893060"/>
            </a:xfrm>
            <a:custGeom>
              <a:avLst/>
              <a:gdLst/>
              <a:ahLst/>
              <a:cxnLst/>
              <a:rect l="l" t="t" r="r" b="b"/>
              <a:pathLst>
                <a:path w="7153909" h="2893060">
                  <a:moveTo>
                    <a:pt x="1292860" y="2703703"/>
                  </a:moveTo>
                  <a:lnTo>
                    <a:pt x="1236675" y="2717495"/>
                  </a:lnTo>
                  <a:lnTo>
                    <a:pt x="587667" y="73342"/>
                  </a:lnTo>
                  <a:lnTo>
                    <a:pt x="613537" y="29464"/>
                  </a:lnTo>
                  <a:lnTo>
                    <a:pt x="563626" y="0"/>
                  </a:lnTo>
                  <a:lnTo>
                    <a:pt x="63220" y="848817"/>
                  </a:lnTo>
                  <a:lnTo>
                    <a:pt x="13335" y="819404"/>
                  </a:lnTo>
                  <a:lnTo>
                    <a:pt x="0" y="1013206"/>
                  </a:lnTo>
                  <a:lnTo>
                    <a:pt x="163068" y="907669"/>
                  </a:lnTo>
                  <a:lnTo>
                    <a:pt x="155524" y="903224"/>
                  </a:lnTo>
                  <a:lnTo>
                    <a:pt x="113144" y="878255"/>
                  </a:lnTo>
                  <a:lnTo>
                    <a:pt x="545655" y="144602"/>
                  </a:lnTo>
                  <a:lnTo>
                    <a:pt x="1180414" y="2731312"/>
                  </a:lnTo>
                  <a:lnTo>
                    <a:pt x="1124204" y="2745105"/>
                  </a:lnTo>
                  <a:lnTo>
                    <a:pt x="1249934" y="2893060"/>
                  </a:lnTo>
                  <a:lnTo>
                    <a:pt x="1280210" y="2759456"/>
                  </a:lnTo>
                  <a:lnTo>
                    <a:pt x="1292860" y="2703703"/>
                  </a:lnTo>
                  <a:close/>
                </a:path>
                <a:path w="7153909" h="2893060">
                  <a:moveTo>
                    <a:pt x="7153910" y="2709291"/>
                  </a:moveTo>
                  <a:lnTo>
                    <a:pt x="7096252" y="2714841"/>
                  </a:lnTo>
                  <a:lnTo>
                    <a:pt x="6850253" y="167386"/>
                  </a:lnTo>
                  <a:lnTo>
                    <a:pt x="6821424" y="170180"/>
                  </a:lnTo>
                  <a:lnTo>
                    <a:pt x="6797929" y="153162"/>
                  </a:lnTo>
                  <a:lnTo>
                    <a:pt x="6290246" y="854405"/>
                  </a:lnTo>
                  <a:lnTo>
                    <a:pt x="6243320" y="820420"/>
                  </a:lnTo>
                  <a:lnTo>
                    <a:pt x="6211824" y="1012063"/>
                  </a:lnTo>
                  <a:lnTo>
                    <a:pt x="6384036" y="922274"/>
                  </a:lnTo>
                  <a:lnTo>
                    <a:pt x="6369469" y="911733"/>
                  </a:lnTo>
                  <a:lnTo>
                    <a:pt x="6337109" y="888314"/>
                  </a:lnTo>
                  <a:lnTo>
                    <a:pt x="6799961" y="249275"/>
                  </a:lnTo>
                  <a:lnTo>
                    <a:pt x="7038594" y="2720390"/>
                  </a:lnTo>
                  <a:lnTo>
                    <a:pt x="6981063" y="2725928"/>
                  </a:lnTo>
                  <a:lnTo>
                    <a:pt x="7084187" y="2890520"/>
                  </a:lnTo>
                  <a:lnTo>
                    <a:pt x="7138517" y="2749296"/>
                  </a:lnTo>
                  <a:lnTo>
                    <a:pt x="7153910" y="2709291"/>
                  </a:lnTo>
                  <a:close/>
                </a:path>
              </a:pathLst>
            </a:custGeom>
            <a:solidFill>
              <a:srgbClr val="FFFF00"/>
            </a:solid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761999"/>
            <a:ext cx="11125200" cy="6095999"/>
          </a:xfrm>
          <a:prstGeom prst="rect">
            <a:avLst/>
          </a:prstGeom>
        </p:spPr>
      </p:pic>
      <p:sp>
        <p:nvSpPr>
          <p:cNvPr id="3" name="TextBox 2">
            <a:extLst>
              <a:ext uri="{FF2B5EF4-FFF2-40B4-BE49-F238E27FC236}">
                <a16:creationId xmlns:a16="http://schemas.microsoft.com/office/drawing/2014/main" id="{7B1F9A91-F576-257B-32A0-FC0C2F175628}"/>
              </a:ext>
            </a:extLst>
          </p:cNvPr>
          <p:cNvSpPr txBox="1"/>
          <p:nvPr/>
        </p:nvSpPr>
        <p:spPr>
          <a:xfrm>
            <a:off x="304800" y="100280"/>
            <a:ext cx="4343400" cy="1323439"/>
          </a:xfrm>
          <a:prstGeom prst="rect">
            <a:avLst/>
          </a:prstGeom>
          <a:solidFill>
            <a:srgbClr val="FAFAE9"/>
          </a:solidFill>
        </p:spPr>
        <p:txBody>
          <a:bodyPr wrap="square" rtlCol="0">
            <a:spAutoFit/>
          </a:bodyPr>
          <a:lstStyle/>
          <a:p>
            <a:pPr algn="l" rtl="0"/>
            <a:r>
              <a:rPr lang="en-US" sz="2000" dirty="0">
                <a:latin typeface="Futura Medium" panose="020B0602020204020303" pitchFamily="34" charset="-79"/>
                <a:cs typeface="Futura Medium" panose="020B0602020204020303" pitchFamily="34" charset="-79"/>
              </a:rPr>
              <a:t>The lighter colors in Lake Pontchartrain and Eastward into the MS Sound depict </a:t>
            </a:r>
            <a:r>
              <a:rPr lang="en-US" sz="2000" b="1" dirty="0">
                <a:solidFill>
                  <a:srgbClr val="28348A"/>
                </a:solidFill>
                <a:latin typeface="Futura" panose="020B0602020204020303" pitchFamily="34" charset="-79"/>
                <a:cs typeface="Futura" panose="020B0602020204020303" pitchFamily="34" charset="-79"/>
              </a:rPr>
              <a:t>low-salinity, polluted river water. </a:t>
            </a:r>
          </a:p>
        </p:txBody>
      </p:sp>
      <p:cxnSp>
        <p:nvCxnSpPr>
          <p:cNvPr id="5" name="Straight Arrow Connector 4">
            <a:extLst>
              <a:ext uri="{FF2B5EF4-FFF2-40B4-BE49-F238E27FC236}">
                <a16:creationId xmlns:a16="http://schemas.microsoft.com/office/drawing/2014/main" id="{9501F7DB-CA82-B0D1-65C1-A2524E3D4623}"/>
              </a:ext>
            </a:extLst>
          </p:cNvPr>
          <p:cNvCxnSpPr>
            <a:cxnSpLocks/>
          </p:cNvCxnSpPr>
          <p:nvPr/>
        </p:nvCxnSpPr>
        <p:spPr>
          <a:xfrm>
            <a:off x="3276600" y="1219200"/>
            <a:ext cx="457200" cy="1371600"/>
          </a:xfrm>
          <a:prstGeom prst="straightConnector1">
            <a:avLst/>
          </a:prstGeom>
          <a:ln w="63500">
            <a:solidFill>
              <a:srgbClr val="CE322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38ABFA6-1F11-4298-7BCA-05FD75509A3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248110B-A4A5-4E52-AB51-AEA32C913BC1}"/>
              </a:ext>
            </a:extLst>
          </p:cNvPr>
          <p:cNvSpPr txBox="1">
            <a:spLocks noGrp="1"/>
          </p:cNvSpPr>
          <p:nvPr>
            <p:ph type="title"/>
          </p:nvPr>
        </p:nvSpPr>
        <p:spPr>
          <a:xfrm>
            <a:off x="2144673" y="228600"/>
            <a:ext cx="7902651" cy="627736"/>
          </a:xfrm>
          <a:prstGeom prst="rect">
            <a:avLst/>
          </a:prstGeom>
        </p:spPr>
        <p:txBody>
          <a:bodyPr vert="horz" wrap="square" lIns="0" tIns="12065" rIns="0" bIns="0" rtlCol="0">
            <a:spAutoFit/>
          </a:bodyPr>
          <a:lstStyle/>
          <a:p>
            <a:pPr marL="12700" algn="ctr">
              <a:lnSpc>
                <a:spcPct val="100000"/>
              </a:lnSpc>
              <a:spcBef>
                <a:spcPts val="95"/>
              </a:spcBef>
            </a:pPr>
            <a:r>
              <a:rPr lang="en-US" b="1" u="none" dirty="0">
                <a:solidFill>
                  <a:srgbClr val="28348A"/>
                </a:solidFill>
                <a:latin typeface="Futura" panose="020B0602020204020303" pitchFamily="34" charset="-79"/>
                <a:cs typeface="Futura" panose="020B0602020204020303" pitchFamily="34" charset="-79"/>
              </a:rPr>
              <a:t>TOXIC ALGAE BLOOM</a:t>
            </a:r>
            <a:endParaRPr b="1" u="none" dirty="0">
              <a:solidFill>
                <a:srgbClr val="28348A"/>
              </a:solidFill>
              <a:latin typeface="Futura" panose="020B0602020204020303" pitchFamily="34" charset="-79"/>
              <a:cs typeface="Futura" panose="020B0602020204020303" pitchFamily="34" charset="-79"/>
            </a:endParaRPr>
          </a:p>
        </p:txBody>
      </p:sp>
      <p:sp>
        <p:nvSpPr>
          <p:cNvPr id="3" name="object 3">
            <a:extLst>
              <a:ext uri="{FF2B5EF4-FFF2-40B4-BE49-F238E27FC236}">
                <a16:creationId xmlns:a16="http://schemas.microsoft.com/office/drawing/2014/main" id="{6F90462F-BEDA-1AB1-146F-0897BC425EC9}"/>
              </a:ext>
            </a:extLst>
          </p:cNvPr>
          <p:cNvSpPr txBox="1"/>
          <p:nvPr/>
        </p:nvSpPr>
        <p:spPr>
          <a:xfrm>
            <a:off x="247990" y="790893"/>
            <a:ext cx="11696016" cy="671979"/>
          </a:xfrm>
          <a:prstGeom prst="rect">
            <a:avLst/>
          </a:prstGeom>
        </p:spPr>
        <p:txBody>
          <a:bodyPr vert="horz" wrap="square" lIns="0" tIns="55880" rIns="0" bIns="0" rtlCol="0">
            <a:spAutoFit/>
          </a:bodyPr>
          <a:lstStyle/>
          <a:p>
            <a:pPr marL="12700" algn="ctr">
              <a:spcBef>
                <a:spcPts val="440"/>
              </a:spcBef>
            </a:pPr>
            <a:r>
              <a:rPr lang="en-US" sz="2000" dirty="0">
                <a:latin typeface="Futura Medium" panose="020B0602020204020303" pitchFamily="34" charset="-79"/>
                <a:cs typeface="Futura Medium" panose="020B0602020204020303" pitchFamily="34" charset="-79"/>
              </a:rPr>
              <a:t>The Bonnet Carré Spillway opening also resulted in a toxic algal bloom in the MS Sound, which </a:t>
            </a:r>
            <a:r>
              <a:rPr lang="en-US" sz="2000" b="1" dirty="0">
                <a:solidFill>
                  <a:srgbClr val="CE3220"/>
                </a:solidFill>
                <a:latin typeface="Futura" panose="020B0602020204020303" pitchFamily="34" charset="-79"/>
                <a:cs typeface="Futura" panose="020B0602020204020303" pitchFamily="34" charset="-79"/>
              </a:rPr>
              <a:t>closed beaches, caused economic losses and killed marine life</a:t>
            </a:r>
            <a:r>
              <a:rPr lang="en-US" sz="2000" dirty="0">
                <a:solidFill>
                  <a:srgbClr val="CE3220"/>
                </a:solidFill>
                <a:latin typeface="Futura Medium" panose="020B0602020204020303" pitchFamily="34" charset="-79"/>
                <a:cs typeface="Futura Medium" panose="020B0602020204020303" pitchFamily="34" charset="-79"/>
              </a:rPr>
              <a:t>.</a:t>
            </a:r>
            <a:endParaRPr sz="2000" dirty="0">
              <a:solidFill>
                <a:srgbClr val="CE3220"/>
              </a:solidFill>
              <a:latin typeface="Futura Medium" panose="020B0602020204020303" pitchFamily="34" charset="-79"/>
              <a:cs typeface="Futura Medium" panose="020B0602020204020303" pitchFamily="34" charset="-79"/>
            </a:endParaRPr>
          </a:p>
        </p:txBody>
      </p:sp>
      <p:pic>
        <p:nvPicPr>
          <p:cNvPr id="18" name="Picture 17" descr="A map of the state of louisiana&#10;&#10;Description automatically generated">
            <a:extLst>
              <a:ext uri="{FF2B5EF4-FFF2-40B4-BE49-F238E27FC236}">
                <a16:creationId xmlns:a16="http://schemas.microsoft.com/office/drawing/2014/main" id="{BD3B80F9-A119-8374-E8C2-85DD7F6FBC2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184919" y="1598194"/>
            <a:ext cx="5930881" cy="3356878"/>
          </a:xfrm>
          <a:prstGeom prst="rect">
            <a:avLst/>
          </a:prstGeom>
        </p:spPr>
      </p:pic>
      <p:pic>
        <p:nvPicPr>
          <p:cNvPr id="25" name="Picture 24" descr="A map with red squares&#10;&#10;Description automatically generated">
            <a:extLst>
              <a:ext uri="{FF2B5EF4-FFF2-40B4-BE49-F238E27FC236}">
                <a16:creationId xmlns:a16="http://schemas.microsoft.com/office/drawing/2014/main" id="{355B553A-D87A-D64B-5DA7-47A8188D2A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72200" y="4953299"/>
            <a:ext cx="6019800" cy="1904701"/>
          </a:xfrm>
          <a:prstGeom prst="rect">
            <a:avLst/>
          </a:prstGeom>
        </p:spPr>
      </p:pic>
      <p:sp>
        <p:nvSpPr>
          <p:cNvPr id="26" name="TextBox 25">
            <a:extLst>
              <a:ext uri="{FF2B5EF4-FFF2-40B4-BE49-F238E27FC236}">
                <a16:creationId xmlns:a16="http://schemas.microsoft.com/office/drawing/2014/main" id="{8B6D5A39-1BBB-44F0-0B95-B4294484D649}"/>
              </a:ext>
            </a:extLst>
          </p:cNvPr>
          <p:cNvSpPr txBox="1"/>
          <p:nvPr/>
        </p:nvSpPr>
        <p:spPr>
          <a:xfrm>
            <a:off x="8931492" y="4293444"/>
            <a:ext cx="3241658" cy="646331"/>
          </a:xfrm>
          <a:prstGeom prst="rect">
            <a:avLst/>
          </a:prstGeom>
          <a:solidFill>
            <a:srgbClr val="FAFAE9"/>
          </a:solidFill>
        </p:spPr>
        <p:txBody>
          <a:bodyPr wrap="square" rtlCol="0">
            <a:spAutoFit/>
          </a:bodyPr>
          <a:lstStyle/>
          <a:p>
            <a:pPr algn="l" rtl="0"/>
            <a:r>
              <a:rPr lang="en-US" dirty="0">
                <a:solidFill>
                  <a:srgbClr val="28348A"/>
                </a:solidFill>
                <a:latin typeface="Futura Medium" panose="020B0602020204020303" pitchFamily="34" charset="-79"/>
                <a:cs typeface="Futura Medium" panose="020B0602020204020303" pitchFamily="34" charset="-79"/>
              </a:rPr>
              <a:t>Algae-affected areas from </a:t>
            </a:r>
            <a:r>
              <a:rPr lang="en-US" sz="1800" dirty="0">
                <a:solidFill>
                  <a:srgbClr val="28348A"/>
                </a:solidFill>
                <a:latin typeface="Futura Medium" panose="020B0602020204020303" pitchFamily="34" charset="-79"/>
                <a:cs typeface="Futura Medium" panose="020B0602020204020303" pitchFamily="34" charset="-79"/>
              </a:rPr>
              <a:t>Louisiana to Alabama</a:t>
            </a:r>
            <a:endParaRPr lang="en-US" dirty="0">
              <a:solidFill>
                <a:srgbClr val="28348A"/>
              </a:solidFill>
              <a:latin typeface="Futura Medium" panose="020B0602020204020303" pitchFamily="34" charset="-79"/>
              <a:cs typeface="Futura Medium" panose="020B0602020204020303" pitchFamily="34" charset="-79"/>
            </a:endParaRPr>
          </a:p>
        </p:txBody>
      </p:sp>
      <p:pic>
        <p:nvPicPr>
          <p:cNvPr id="20" name="Picture 19" descr="A person in a suit standing in front of a map&#10;&#10;Description automatically generated">
            <a:extLst>
              <a:ext uri="{FF2B5EF4-FFF2-40B4-BE49-F238E27FC236}">
                <a16:creationId xmlns:a16="http://schemas.microsoft.com/office/drawing/2014/main" id="{BD038072-5FBE-B99A-ED96-B3E7357F047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4633"/>
          <a:stretch/>
        </p:blipFill>
        <p:spPr>
          <a:xfrm>
            <a:off x="73432" y="1593369"/>
            <a:ext cx="5704705" cy="3379580"/>
          </a:xfrm>
          <a:prstGeom prst="rect">
            <a:avLst/>
          </a:prstGeom>
        </p:spPr>
      </p:pic>
      <p:pic>
        <p:nvPicPr>
          <p:cNvPr id="12" name="Picture 11" descr="An aerial view of a land&#10;&#10;Description automatically generated">
            <a:extLst>
              <a:ext uri="{FF2B5EF4-FFF2-40B4-BE49-F238E27FC236}">
                <a16:creationId xmlns:a16="http://schemas.microsoft.com/office/drawing/2014/main" id="{5942945D-9C76-4F3C-7D65-C1028248D2C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43200" y="3937466"/>
            <a:ext cx="3375428" cy="2920534"/>
          </a:xfrm>
          <a:prstGeom prst="rect">
            <a:avLst/>
          </a:prstGeom>
        </p:spPr>
      </p:pic>
      <p:sp>
        <p:nvSpPr>
          <p:cNvPr id="7" name="TextBox 6">
            <a:extLst>
              <a:ext uri="{FF2B5EF4-FFF2-40B4-BE49-F238E27FC236}">
                <a16:creationId xmlns:a16="http://schemas.microsoft.com/office/drawing/2014/main" id="{E9CA5C66-C410-7F17-BE91-685616EA548C}"/>
              </a:ext>
            </a:extLst>
          </p:cNvPr>
          <p:cNvSpPr txBox="1"/>
          <p:nvPr/>
        </p:nvSpPr>
        <p:spPr>
          <a:xfrm>
            <a:off x="8516259" y="6048572"/>
            <a:ext cx="3632204" cy="646331"/>
          </a:xfrm>
          <a:prstGeom prst="rect">
            <a:avLst/>
          </a:prstGeom>
          <a:solidFill>
            <a:srgbClr val="FAFAE9"/>
          </a:solidFill>
        </p:spPr>
        <p:txBody>
          <a:bodyPr wrap="square" rtlCol="0">
            <a:spAutoFit/>
          </a:bodyPr>
          <a:lstStyle/>
          <a:p>
            <a:pPr algn="l" rtl="0"/>
            <a:r>
              <a:rPr lang="en-US" dirty="0">
                <a:solidFill>
                  <a:srgbClr val="28348A"/>
                </a:solidFill>
                <a:latin typeface="Futura Medium" panose="020B0602020204020303" pitchFamily="34" charset="-79"/>
                <a:cs typeface="Futura Medium" panose="020B0602020204020303" pitchFamily="34" charset="-79"/>
              </a:rPr>
              <a:t>Algae forced 25 beaches in MS to close June - October 2019</a:t>
            </a:r>
          </a:p>
        </p:txBody>
      </p:sp>
    </p:spTree>
    <p:extLst>
      <p:ext uri="{BB962C8B-B14F-4D97-AF65-F5344CB8AC3E}">
        <p14:creationId xmlns:p14="http://schemas.microsoft.com/office/powerpoint/2010/main" val="372846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4F1DF"/>
        </a:solidFill>
        <a:effectLst/>
      </p:bgPr>
    </p:bg>
    <p:spTree>
      <p:nvGrpSpPr>
        <p:cNvPr id="1" name="">
          <a:extLst>
            <a:ext uri="{FF2B5EF4-FFF2-40B4-BE49-F238E27FC236}">
              <a16:creationId xmlns:a16="http://schemas.microsoft.com/office/drawing/2014/main" id="{706C842F-B529-06A9-E091-41DF7076F9E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31DCDE-8DD7-418D-5D98-041D8C79B215}"/>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7052456" y="2083904"/>
            <a:ext cx="5139544" cy="3610206"/>
          </a:xfrm>
          <a:prstGeom prst="rect">
            <a:avLst/>
          </a:prstGeom>
        </p:spPr>
      </p:pic>
      <p:sp>
        <p:nvSpPr>
          <p:cNvPr id="2" name="object 2">
            <a:extLst>
              <a:ext uri="{FF2B5EF4-FFF2-40B4-BE49-F238E27FC236}">
                <a16:creationId xmlns:a16="http://schemas.microsoft.com/office/drawing/2014/main" id="{CFEFA158-7E11-C9E8-7FFB-973A665B6C86}"/>
              </a:ext>
            </a:extLst>
          </p:cNvPr>
          <p:cNvSpPr txBox="1">
            <a:spLocks noGrp="1"/>
          </p:cNvSpPr>
          <p:nvPr>
            <p:ph type="title"/>
          </p:nvPr>
        </p:nvSpPr>
        <p:spPr>
          <a:xfrm>
            <a:off x="1725574" y="235087"/>
            <a:ext cx="8740851" cy="627736"/>
          </a:xfrm>
          <a:prstGeom prst="rect">
            <a:avLst/>
          </a:prstGeom>
        </p:spPr>
        <p:txBody>
          <a:bodyPr vert="horz" wrap="square" lIns="0" tIns="12065" rIns="0" bIns="0" rtlCol="0">
            <a:spAutoFit/>
          </a:bodyPr>
          <a:lstStyle/>
          <a:p>
            <a:pPr marL="12700" algn="ctr">
              <a:lnSpc>
                <a:spcPct val="100000"/>
              </a:lnSpc>
              <a:spcBef>
                <a:spcPts val="95"/>
              </a:spcBef>
            </a:pPr>
            <a:r>
              <a:rPr lang="en-US" b="1" u="none" dirty="0">
                <a:solidFill>
                  <a:srgbClr val="28348A"/>
                </a:solidFill>
                <a:latin typeface="Futura" panose="020B0602020204020303" pitchFamily="34" charset="-79"/>
                <a:cs typeface="Futura" panose="020B0602020204020303" pitchFamily="34" charset="-79"/>
              </a:rPr>
              <a:t>TOXIC ALGAE EFFECTS</a:t>
            </a:r>
            <a:endParaRPr b="1" u="none" dirty="0">
              <a:solidFill>
                <a:srgbClr val="28348A"/>
              </a:solidFill>
              <a:latin typeface="Futura" panose="020B0602020204020303" pitchFamily="34" charset="-79"/>
              <a:cs typeface="Futura" panose="020B0602020204020303" pitchFamily="34" charset="-79"/>
            </a:endParaRPr>
          </a:p>
        </p:txBody>
      </p:sp>
      <p:pic>
        <p:nvPicPr>
          <p:cNvPr id="9" name="Picture 8">
            <a:extLst>
              <a:ext uri="{FF2B5EF4-FFF2-40B4-BE49-F238E27FC236}">
                <a16:creationId xmlns:a16="http://schemas.microsoft.com/office/drawing/2014/main" id="{B6AC3083-1774-E606-626D-64EBF615D4C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277698"/>
            <a:ext cx="4481835" cy="2890588"/>
          </a:xfrm>
          <a:prstGeom prst="rect">
            <a:avLst/>
          </a:prstGeom>
        </p:spPr>
      </p:pic>
      <p:sp>
        <p:nvSpPr>
          <p:cNvPr id="11" name="TextBox 10">
            <a:extLst>
              <a:ext uri="{FF2B5EF4-FFF2-40B4-BE49-F238E27FC236}">
                <a16:creationId xmlns:a16="http://schemas.microsoft.com/office/drawing/2014/main" id="{C690B234-BE81-511F-38EB-98ECEE50D4B3}"/>
              </a:ext>
            </a:extLst>
          </p:cNvPr>
          <p:cNvSpPr txBox="1"/>
          <p:nvPr/>
        </p:nvSpPr>
        <p:spPr>
          <a:xfrm>
            <a:off x="0" y="797579"/>
            <a:ext cx="2008226" cy="461665"/>
          </a:xfrm>
          <a:prstGeom prst="rect">
            <a:avLst/>
          </a:prstGeom>
          <a:noFill/>
        </p:spPr>
        <p:txBody>
          <a:bodyPr wrap="square">
            <a:spAutoFit/>
          </a:bodyPr>
          <a:lstStyle/>
          <a:p>
            <a:pPr algn="ctr" rtl="0"/>
            <a:r>
              <a:rPr lang="en-US" sz="2400" u="none" spc="-10" dirty="0">
                <a:solidFill>
                  <a:srgbClr val="28348A"/>
                </a:solidFill>
                <a:latin typeface="Futura Medium" panose="020B0602020204020303" pitchFamily="34" charset="-79"/>
                <a:cs typeface="Futura Medium" panose="020B0602020204020303" pitchFamily="34" charset="-79"/>
              </a:rPr>
              <a:t>Marine Life</a:t>
            </a:r>
            <a:endParaRPr lang="en-US" sz="2400" dirty="0">
              <a:solidFill>
                <a:srgbClr val="28348A"/>
              </a:solidFill>
            </a:endParaRPr>
          </a:p>
        </p:txBody>
      </p:sp>
      <p:sp>
        <p:nvSpPr>
          <p:cNvPr id="12" name="TextBox 11">
            <a:extLst>
              <a:ext uri="{FF2B5EF4-FFF2-40B4-BE49-F238E27FC236}">
                <a16:creationId xmlns:a16="http://schemas.microsoft.com/office/drawing/2014/main" id="{BDDD712E-55CF-D2C5-AAE0-22E0A3A4181B}"/>
              </a:ext>
            </a:extLst>
          </p:cNvPr>
          <p:cNvSpPr txBox="1"/>
          <p:nvPr/>
        </p:nvSpPr>
        <p:spPr>
          <a:xfrm>
            <a:off x="4481835" y="1211530"/>
            <a:ext cx="1997070" cy="461665"/>
          </a:xfrm>
          <a:prstGeom prst="rect">
            <a:avLst/>
          </a:prstGeom>
          <a:noFill/>
        </p:spPr>
        <p:txBody>
          <a:bodyPr wrap="square">
            <a:spAutoFit/>
          </a:bodyPr>
          <a:lstStyle/>
          <a:p>
            <a:pPr algn="ctr" rtl="0"/>
            <a:r>
              <a:rPr lang="en-US" sz="2400" u="none" spc="-10" dirty="0">
                <a:solidFill>
                  <a:srgbClr val="28348A"/>
                </a:solidFill>
                <a:latin typeface="Futura Medium" panose="020B0602020204020303" pitchFamily="34" charset="-79"/>
                <a:cs typeface="Futura Medium" panose="020B0602020204020303" pitchFamily="34" charset="-79"/>
              </a:rPr>
              <a:t>Human Life</a:t>
            </a:r>
            <a:endParaRPr lang="en-US" sz="2400" dirty="0">
              <a:solidFill>
                <a:srgbClr val="28348A"/>
              </a:solidFill>
            </a:endParaRPr>
          </a:p>
        </p:txBody>
      </p:sp>
      <p:sp>
        <p:nvSpPr>
          <p:cNvPr id="13" name="TextBox 12">
            <a:extLst>
              <a:ext uri="{FF2B5EF4-FFF2-40B4-BE49-F238E27FC236}">
                <a16:creationId xmlns:a16="http://schemas.microsoft.com/office/drawing/2014/main" id="{B8E302A5-B6C2-351D-C684-2AB39B3D1409}"/>
              </a:ext>
            </a:extLst>
          </p:cNvPr>
          <p:cNvSpPr txBox="1"/>
          <p:nvPr/>
        </p:nvSpPr>
        <p:spPr>
          <a:xfrm>
            <a:off x="9519463" y="1600200"/>
            <a:ext cx="1893924" cy="461665"/>
          </a:xfrm>
          <a:prstGeom prst="rect">
            <a:avLst/>
          </a:prstGeom>
          <a:noFill/>
        </p:spPr>
        <p:txBody>
          <a:bodyPr wrap="square">
            <a:spAutoFit/>
          </a:bodyPr>
          <a:lstStyle/>
          <a:p>
            <a:pPr algn="ctr" rtl="0"/>
            <a:r>
              <a:rPr lang="en-US" sz="2400" u="none" spc="-10" dirty="0">
                <a:solidFill>
                  <a:srgbClr val="28348A"/>
                </a:solidFill>
                <a:latin typeface="Futura Medium" panose="020B0602020204020303" pitchFamily="34" charset="-79"/>
                <a:cs typeface="Futura Medium" panose="020B0602020204020303" pitchFamily="34" charset="-79"/>
              </a:rPr>
              <a:t>Way of Life</a:t>
            </a:r>
            <a:endParaRPr lang="en-US" sz="2400" dirty="0">
              <a:solidFill>
                <a:srgbClr val="28348A"/>
              </a:solidFill>
            </a:endParaRPr>
          </a:p>
        </p:txBody>
      </p:sp>
      <p:pic>
        <p:nvPicPr>
          <p:cNvPr id="15" name="Picture 14" descr="A close-up of a sign&#10;&#10;Description automatically generated">
            <a:extLst>
              <a:ext uri="{FF2B5EF4-FFF2-40B4-BE49-F238E27FC236}">
                <a16:creationId xmlns:a16="http://schemas.microsoft.com/office/drawing/2014/main" id="{9D05F265-A8B1-A8AC-9349-4ED3B0BD307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267200" y="1676400"/>
            <a:ext cx="5211053" cy="3222053"/>
          </a:xfrm>
          <a:prstGeom prst="rect">
            <a:avLst/>
          </a:prstGeom>
        </p:spPr>
      </p:pic>
      <p:sp>
        <p:nvSpPr>
          <p:cNvPr id="4" name="TextBox 3">
            <a:extLst>
              <a:ext uri="{FF2B5EF4-FFF2-40B4-BE49-F238E27FC236}">
                <a16:creationId xmlns:a16="http://schemas.microsoft.com/office/drawing/2014/main" id="{D9C687CC-186F-9E93-D768-C97CF4A9B915}"/>
              </a:ext>
            </a:extLst>
          </p:cNvPr>
          <p:cNvSpPr txBox="1"/>
          <p:nvPr/>
        </p:nvSpPr>
        <p:spPr>
          <a:xfrm>
            <a:off x="41973" y="4211454"/>
            <a:ext cx="4225225" cy="2000548"/>
          </a:xfrm>
          <a:prstGeom prst="rect">
            <a:avLst/>
          </a:prstGeom>
          <a:noFill/>
        </p:spPr>
        <p:txBody>
          <a:bodyPr wrap="square">
            <a:spAutoFit/>
          </a:bodyPr>
          <a:lstStyle/>
          <a:p>
            <a:pPr algn="l"/>
            <a:r>
              <a:rPr lang="en-US" dirty="0">
                <a:solidFill>
                  <a:schemeClr val="tx1"/>
                </a:solidFill>
                <a:effectLst/>
                <a:latin typeface="Futura Medium" panose="020B0602020204020303" pitchFamily="34" charset="-79"/>
                <a:cs typeface="Futura Medium" panose="020B0602020204020303" pitchFamily="34" charset="-79"/>
              </a:rPr>
              <a:t>"It's 128 (dead) dolphins and 154 sea turtles. The dolphins have quite a large number of lesions on them from the low-salinity water.”</a:t>
            </a:r>
          </a:p>
          <a:p>
            <a:pPr algn="l"/>
            <a:endParaRPr lang="en-US" dirty="0">
              <a:solidFill>
                <a:srgbClr val="CE3220"/>
              </a:solidFill>
              <a:latin typeface="Futura Medium" panose="020B0602020204020303" pitchFamily="34" charset="-79"/>
              <a:cs typeface="Futura Medium" panose="020B0602020204020303" pitchFamily="34" charset="-79"/>
            </a:endParaRPr>
          </a:p>
          <a:p>
            <a:pPr algn="l"/>
            <a:r>
              <a:rPr lang="en-US" dirty="0">
                <a:solidFill>
                  <a:schemeClr val="tx1"/>
                </a:solidFill>
                <a:latin typeface="Futura Medium" panose="020B0602020204020303" pitchFamily="34" charset="-79"/>
                <a:cs typeface="Futura Medium" panose="020B0602020204020303" pitchFamily="34" charset="-79"/>
              </a:rPr>
              <a:t>- </a:t>
            </a:r>
            <a:r>
              <a:rPr lang="en-US" dirty="0">
                <a:solidFill>
                  <a:schemeClr val="tx1"/>
                </a:solidFill>
                <a:effectLst/>
                <a:latin typeface="Futura Medium" panose="020B0602020204020303" pitchFamily="34" charset="-79"/>
                <a:cs typeface="Futura Medium" panose="020B0602020204020303" pitchFamily="34" charset="-79"/>
              </a:rPr>
              <a:t>Dr. Moby </a:t>
            </a:r>
            <a:r>
              <a:rPr lang="en-US" dirty="0" err="1">
                <a:solidFill>
                  <a:schemeClr val="tx1"/>
                </a:solidFill>
                <a:effectLst/>
                <a:latin typeface="Futura Medium" panose="020B0602020204020303" pitchFamily="34" charset="-79"/>
                <a:cs typeface="Futura Medium" panose="020B0602020204020303" pitchFamily="34" charset="-79"/>
              </a:rPr>
              <a:t>Solangi</a:t>
            </a:r>
            <a:r>
              <a:rPr lang="en-US" dirty="0">
                <a:solidFill>
                  <a:schemeClr val="tx1"/>
                </a:solidFill>
                <a:latin typeface="Futura Medium" panose="020B0602020204020303" pitchFamily="34" charset="-79"/>
                <a:cs typeface="Futura Medium" panose="020B0602020204020303" pitchFamily="34" charset="-79"/>
              </a:rPr>
              <a:t> , IMMS</a:t>
            </a:r>
            <a:endParaRPr lang="en-US" i="1" dirty="0">
              <a:solidFill>
                <a:schemeClr val="tx1"/>
              </a:solidFill>
              <a:latin typeface="Futura Medium" panose="020B0602020204020303" pitchFamily="34" charset="-79"/>
              <a:cs typeface="Futura Medium" panose="020B0602020204020303" pitchFamily="34" charset="-79"/>
            </a:endParaRPr>
          </a:p>
          <a:p>
            <a:pPr algn="l"/>
            <a:r>
              <a:rPr lang="en-US" sz="1600" i="1" dirty="0">
                <a:solidFill>
                  <a:srgbClr val="CE3220"/>
                </a:solidFill>
                <a:effectLst/>
                <a:latin typeface="Futura Medium" panose="020B0602020204020303" pitchFamily="34" charset="-79"/>
                <a:cs typeface="Futura Medium" panose="020B0602020204020303" pitchFamily="34" charset="-79"/>
              </a:rPr>
              <a:t>(Clarion Ledger – June 7, 2019) </a:t>
            </a:r>
          </a:p>
        </p:txBody>
      </p:sp>
      <p:sp>
        <p:nvSpPr>
          <p:cNvPr id="8" name="TextBox 7">
            <a:extLst>
              <a:ext uri="{FF2B5EF4-FFF2-40B4-BE49-F238E27FC236}">
                <a16:creationId xmlns:a16="http://schemas.microsoft.com/office/drawing/2014/main" id="{E15C6052-9E21-9CE3-DCC8-17DE66AAA78E}"/>
              </a:ext>
            </a:extLst>
          </p:cNvPr>
          <p:cNvSpPr txBox="1"/>
          <p:nvPr/>
        </p:nvSpPr>
        <p:spPr>
          <a:xfrm>
            <a:off x="6597081" y="5337001"/>
            <a:ext cx="5594919" cy="1446550"/>
          </a:xfrm>
          <a:prstGeom prst="rect">
            <a:avLst/>
          </a:prstGeom>
          <a:solidFill>
            <a:srgbClr val="F4F1DF"/>
          </a:solidFill>
        </p:spPr>
        <p:txBody>
          <a:bodyPr wrap="square">
            <a:spAutoFit/>
          </a:bodyPr>
          <a:lstStyle/>
          <a:p>
            <a:pPr algn="just"/>
            <a:r>
              <a:rPr lang="en-US" dirty="0">
                <a:solidFill>
                  <a:schemeClr val="tx1"/>
                </a:solidFill>
                <a:latin typeface="Futura Medium" panose="020B0602020204020303" pitchFamily="34" charset="-79"/>
                <a:cs typeface="Futura Medium" panose="020B0602020204020303" pitchFamily="34" charset="-79"/>
              </a:rPr>
              <a:t>The shrimp industry has never seen a worse season. Not only from the effects of the Bonnet Carré on the ecosystem, but the algae warnings for seafood have been detrimental to their business. </a:t>
            </a:r>
          </a:p>
          <a:p>
            <a:pPr algn="just"/>
            <a:r>
              <a:rPr lang="en-US" sz="1600" i="1" dirty="0">
                <a:solidFill>
                  <a:srgbClr val="CE3220"/>
                </a:solidFill>
                <a:latin typeface="Futura Medium" panose="020B0602020204020303" pitchFamily="34" charset="-79"/>
                <a:cs typeface="Futura Medium" panose="020B0602020204020303" pitchFamily="34" charset="-79"/>
              </a:rPr>
              <a:t>(Jerry Forte Seafood, The Sun Herald – August 6, 2019)</a:t>
            </a:r>
          </a:p>
        </p:txBody>
      </p:sp>
    </p:spTree>
    <p:extLst>
      <p:ext uri="{BB962C8B-B14F-4D97-AF65-F5344CB8AC3E}">
        <p14:creationId xmlns:p14="http://schemas.microsoft.com/office/powerpoint/2010/main" val="7935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D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22" name="Group 21">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10" name="Freeform: Shape 9">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2" name="Table 1">
            <a:extLst>
              <a:ext uri="{FF2B5EF4-FFF2-40B4-BE49-F238E27FC236}">
                <a16:creationId xmlns:a16="http://schemas.microsoft.com/office/drawing/2014/main" id="{487E19AF-98DE-6AB9-95B0-6AD707D363CD}"/>
              </a:ext>
            </a:extLst>
          </p:cNvPr>
          <p:cNvGraphicFramePr>
            <a:graphicFrameLocks noGrp="1"/>
          </p:cNvGraphicFramePr>
          <p:nvPr>
            <p:extLst>
              <p:ext uri="{D42A27DB-BD31-4B8C-83A1-F6EECF244321}">
                <p14:modId xmlns:p14="http://schemas.microsoft.com/office/powerpoint/2010/main" val="929503385"/>
              </p:ext>
            </p:extLst>
          </p:nvPr>
        </p:nvGraphicFramePr>
        <p:xfrm>
          <a:off x="304800" y="745535"/>
          <a:ext cx="11582400" cy="6024964"/>
        </p:xfrm>
        <a:graphic>
          <a:graphicData uri="http://schemas.openxmlformats.org/drawingml/2006/table">
            <a:tbl>
              <a:tblPr firstRow="1" bandRow="1"/>
              <a:tblGrid>
                <a:gridCol w="1092349">
                  <a:extLst>
                    <a:ext uri="{9D8B030D-6E8A-4147-A177-3AD203B41FA5}">
                      <a16:colId xmlns:a16="http://schemas.microsoft.com/office/drawing/2014/main" val="6385098"/>
                    </a:ext>
                  </a:extLst>
                </a:gridCol>
                <a:gridCol w="729233">
                  <a:extLst>
                    <a:ext uri="{9D8B030D-6E8A-4147-A177-3AD203B41FA5}">
                      <a16:colId xmlns:a16="http://schemas.microsoft.com/office/drawing/2014/main" val="2446650045"/>
                    </a:ext>
                  </a:extLst>
                </a:gridCol>
                <a:gridCol w="1513207">
                  <a:extLst>
                    <a:ext uri="{9D8B030D-6E8A-4147-A177-3AD203B41FA5}">
                      <a16:colId xmlns:a16="http://schemas.microsoft.com/office/drawing/2014/main" val="1326268816"/>
                    </a:ext>
                  </a:extLst>
                </a:gridCol>
                <a:gridCol w="1351942">
                  <a:extLst>
                    <a:ext uri="{9D8B030D-6E8A-4147-A177-3AD203B41FA5}">
                      <a16:colId xmlns:a16="http://schemas.microsoft.com/office/drawing/2014/main" val="4132632124"/>
                    </a:ext>
                  </a:extLst>
                </a:gridCol>
                <a:gridCol w="1261813">
                  <a:extLst>
                    <a:ext uri="{9D8B030D-6E8A-4147-A177-3AD203B41FA5}">
                      <a16:colId xmlns:a16="http://schemas.microsoft.com/office/drawing/2014/main" val="2871776376"/>
                    </a:ext>
                  </a:extLst>
                </a:gridCol>
                <a:gridCol w="1171682">
                  <a:extLst>
                    <a:ext uri="{9D8B030D-6E8A-4147-A177-3AD203B41FA5}">
                      <a16:colId xmlns:a16="http://schemas.microsoft.com/office/drawing/2014/main" val="1455233612"/>
                    </a:ext>
                  </a:extLst>
                </a:gridCol>
                <a:gridCol w="2163108">
                  <a:extLst>
                    <a:ext uri="{9D8B030D-6E8A-4147-A177-3AD203B41FA5}">
                      <a16:colId xmlns:a16="http://schemas.microsoft.com/office/drawing/2014/main" val="3177742059"/>
                    </a:ext>
                  </a:extLst>
                </a:gridCol>
                <a:gridCol w="1261813">
                  <a:extLst>
                    <a:ext uri="{9D8B030D-6E8A-4147-A177-3AD203B41FA5}">
                      <a16:colId xmlns:a16="http://schemas.microsoft.com/office/drawing/2014/main" val="2559547499"/>
                    </a:ext>
                  </a:extLst>
                </a:gridCol>
                <a:gridCol w="1037253">
                  <a:extLst>
                    <a:ext uri="{9D8B030D-6E8A-4147-A177-3AD203B41FA5}">
                      <a16:colId xmlns:a16="http://schemas.microsoft.com/office/drawing/2014/main" val="3535843643"/>
                    </a:ext>
                  </a:extLst>
                </a:gridCol>
              </a:tblGrid>
              <a:tr h="277475">
                <a:tc gridSpan="6">
                  <a:txBody>
                    <a:bodyPr/>
                    <a:lstStyle/>
                    <a:p>
                      <a:pPr algn="ctr" fontAlgn="ctr">
                        <a:spcBef>
                          <a:spcPts val="0"/>
                        </a:spcBef>
                        <a:spcAft>
                          <a:spcPts val="0"/>
                        </a:spcAft>
                      </a:pPr>
                      <a:r>
                        <a:rPr lang="en-US" sz="1200" b="0" i="0" u="none" strike="noStrike" dirty="0">
                          <a:solidFill>
                            <a:srgbClr val="000000"/>
                          </a:solidFill>
                          <a:effectLst/>
                          <a:latin typeface="Arial" panose="020B0604020202020204" pitchFamily="34" charset="0"/>
                        </a:rPr>
                        <a:t>Overall Openings</a:t>
                      </a:r>
                      <a:endParaRPr lang="en-US" sz="1200" b="0" i="0" u="none" strike="noStrike" dirty="0">
                        <a:effectLst/>
                        <a:latin typeface="Arial" panose="020B0604020202020204" pitchFamily="34" charset="0"/>
                      </a:endParaRPr>
                    </a:p>
                  </a:txBody>
                  <a:tcPr marL="54066" marR="54066" marT="27033" marB="27033">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Volumes of River Water</a:t>
                      </a:r>
                      <a:endParaRPr lang="en-US" sz="12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grid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Mortalities</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hMerge="1">
                  <a:txBody>
                    <a:bodyPr/>
                    <a:lstStyle/>
                    <a:p>
                      <a:endParaRPr lang="en-US"/>
                    </a:p>
                  </a:txBody>
                  <a:tcPr/>
                </a:tc>
                <a:extLst>
                  <a:ext uri="{0D108BD9-81ED-4DB2-BD59-A6C34878D82A}">
                    <a16:rowId xmlns:a16="http://schemas.microsoft.com/office/drawing/2014/main" val="2440853538"/>
                  </a:ext>
                </a:extLst>
              </a:tr>
              <a:tr h="195288">
                <a:tc>
                  <a:txBody>
                    <a:bodyPr/>
                    <a:lstStyle/>
                    <a:p>
                      <a:pPr algn="l" fontAlgn="ctr">
                        <a:spcBef>
                          <a:spcPts val="0"/>
                        </a:spcBef>
                        <a:spcAft>
                          <a:spcPts val="0"/>
                        </a:spcAft>
                      </a:pPr>
                      <a:r>
                        <a:rPr lang="en-US" sz="1200" b="0" i="0" u="none" strike="noStrike">
                          <a:solidFill>
                            <a:srgbClr val="000000"/>
                          </a:solidFill>
                          <a:effectLst/>
                          <a:latin typeface="Arial" panose="020B0604020202020204" pitchFamily="34" charset="0"/>
                        </a:rPr>
                        <a:t>Number of</a:t>
                      </a:r>
                      <a:endParaRPr lang="en-US" sz="1200" b="0" i="0" u="none" strike="noStrike">
                        <a:effectLst/>
                        <a:latin typeface="Arial" panose="020B0604020202020204" pitchFamily="34" charset="0"/>
                      </a:endParaRPr>
                    </a:p>
                  </a:txBody>
                  <a:tcPr marL="50687"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Year</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Date</a:t>
                      </a:r>
                      <a:endParaRPr lang="en-US" sz="12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Days Open</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 Opened</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Discharge</a:t>
                      </a:r>
                      <a:endParaRPr lang="en-US" sz="12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Volume (gallons)</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Dolphin Mortalities</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rowSpan="2">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Turtle Mortalities</a:t>
                      </a:r>
                      <a:endParaRPr lang="en-US" sz="12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3409732420"/>
                  </a:ext>
                </a:extLst>
              </a:tr>
              <a:tr h="195288">
                <a:tc>
                  <a:txBody>
                    <a:bodyPr/>
                    <a:lstStyle/>
                    <a:p>
                      <a:pPr algn="l" fontAlgn="ctr">
                        <a:spcBef>
                          <a:spcPts val="0"/>
                        </a:spcBef>
                        <a:spcAft>
                          <a:spcPts val="0"/>
                        </a:spcAft>
                      </a:pPr>
                      <a:r>
                        <a:rPr lang="en-US" sz="1200" b="0" i="0" u="none" strike="noStrike" dirty="0">
                          <a:solidFill>
                            <a:srgbClr val="000000"/>
                          </a:solidFill>
                          <a:effectLst/>
                          <a:latin typeface="Arial" panose="020B0604020202020204" pitchFamily="34" charset="0"/>
                        </a:rPr>
                        <a:t>Openings</a:t>
                      </a:r>
                      <a:endParaRPr lang="en-US" sz="1200" b="0" i="0" u="none" strike="noStrike" dirty="0">
                        <a:effectLst/>
                        <a:latin typeface="Arial" panose="020B0604020202020204" pitchFamily="34" charset="0"/>
                      </a:endParaRPr>
                    </a:p>
                  </a:txBody>
                  <a:tcPr marL="50687"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EF7"/>
                    </a:solidFill>
                  </a:tcPr>
                </a:tc>
                <a:tc vMerge="1">
                  <a:txBody>
                    <a:bodyPr/>
                    <a:lstStyle/>
                    <a:p>
                      <a:endParaRPr lang="en-US"/>
                    </a:p>
                  </a:txBody>
                  <a:tcPr/>
                </a:tc>
                <a:tc>
                  <a:txBody>
                    <a:bodyPr/>
                    <a:lstStyle/>
                    <a:p>
                      <a:pPr algn="ctr" fontAlgn="ctr">
                        <a:spcBef>
                          <a:spcPts val="0"/>
                        </a:spcBef>
                        <a:spcAft>
                          <a:spcPts val="0"/>
                        </a:spcAft>
                      </a:pPr>
                      <a:r>
                        <a:rPr lang="en-US" sz="1200" b="0" i="0" u="none" strike="noStrike">
                          <a:solidFill>
                            <a:srgbClr val="000000"/>
                          </a:solidFill>
                          <a:effectLst/>
                          <a:latin typeface="Arial" panose="020B0604020202020204" pitchFamily="34" charset="0"/>
                        </a:rPr>
                        <a:t>Opened</a:t>
                      </a:r>
                      <a:endParaRPr lang="en-US" sz="12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EF7"/>
                    </a:solidFill>
                  </a:tcPr>
                </a:tc>
                <a:tc vMerge="1">
                  <a:txBody>
                    <a:bodyPr/>
                    <a:lstStyle/>
                    <a:p>
                      <a:pPr algn="ctr" fontAlgn="ctr">
                        <a:spcBef>
                          <a:spcPts val="0"/>
                        </a:spcBef>
                        <a:spcAft>
                          <a:spcPts val="0"/>
                        </a:spcAft>
                      </a:pPr>
                      <a:endParaRPr lang="en-US" sz="12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EF7"/>
                    </a:solidFill>
                  </a:tcPr>
                </a:tc>
                <a:tc vMerge="1">
                  <a:txBody>
                    <a:bodyPr/>
                    <a:lstStyle/>
                    <a:p>
                      <a:endParaRPr lang="en-US"/>
                    </a:p>
                  </a:txBody>
                  <a:tcPr/>
                </a:tc>
                <a:tc>
                  <a:txBody>
                    <a:bodyPr/>
                    <a:lstStyle/>
                    <a:p>
                      <a:pPr algn="ctr"/>
                      <a:r>
                        <a:rPr lang="en-US" sz="1200" b="0" i="0" u="none" strike="noStrike" dirty="0">
                          <a:solidFill>
                            <a:srgbClr val="000000"/>
                          </a:solidFill>
                          <a:effectLst/>
                          <a:latin typeface="Arial" panose="020B0604020202020204" pitchFamily="34" charset="0"/>
                        </a:rPr>
                        <a:t>(</a:t>
                      </a:r>
                      <a:r>
                        <a:rPr lang="en-US" sz="1200" b="0" i="0" u="none" strike="noStrike" dirty="0" err="1">
                          <a:solidFill>
                            <a:srgbClr val="000000"/>
                          </a:solidFill>
                          <a:effectLst/>
                          <a:latin typeface="Arial" panose="020B0604020202020204" pitchFamily="34" charset="0"/>
                        </a:rPr>
                        <a:t>cfs</a:t>
                      </a:r>
                      <a:r>
                        <a:rPr lang="en-US" sz="1200" b="0" i="0" u="none" strike="noStrike" dirty="0">
                          <a:solidFill>
                            <a:srgbClr val="000000"/>
                          </a:solidFill>
                          <a:effectLst/>
                          <a:latin typeface="Arial" panose="020B0604020202020204" pitchFamily="34" charset="0"/>
                        </a:rPr>
                        <a:t>)</a:t>
                      </a:r>
                      <a:endParaRPr lang="en-US" dirty="0"/>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EF7"/>
                    </a:solidFill>
                  </a:tcPr>
                </a:tc>
                <a:tc vMerge="1">
                  <a:txBody>
                    <a:bodyPr/>
                    <a:lstStyle/>
                    <a:p>
                      <a:pPr algn="ctr"/>
                      <a:endParaRPr lang="en-US" dirty="0"/>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EF7"/>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5812933"/>
                  </a:ext>
                </a:extLst>
              </a:tr>
              <a:tr h="241171">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1937</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28-Jan</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48</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81.40%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203,571</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6,315,831,640,627</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dirty="0">
                          <a:solidFill>
                            <a:srgbClr val="000000"/>
                          </a:solidFill>
                          <a:effectLst/>
                          <a:latin typeface="Arial" panose="020B0604020202020204" pitchFamily="34" charset="0"/>
                        </a:rPr>
                        <a:t> </a:t>
                      </a:r>
                      <a:endParaRPr lang="en-US" sz="1400" b="0" i="0" u="none" strike="noStrike" dirty="0">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1268222385"/>
                  </a:ext>
                </a:extLst>
              </a:tr>
              <a:tr h="241171">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2</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1945</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23-Mar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57</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250,000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9,210,607,200,000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462589297"/>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3</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1950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10-Feb</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38</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250,000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6,140,404,800,000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720297799"/>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1973</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8-Apr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75</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250,000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12,119,220,000,000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494832599"/>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5</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1975</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14-Apr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13</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64.30%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160,714</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1,350,424,970,669</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808848730"/>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6</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1979</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17-Apr</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45</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250,000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7,271,532,000,000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dirty="0">
                          <a:solidFill>
                            <a:srgbClr val="000000"/>
                          </a:solidFill>
                          <a:effectLst/>
                          <a:latin typeface="Arial" panose="020B0604020202020204" pitchFamily="34" charset="0"/>
                        </a:rPr>
                        <a:t> </a:t>
                      </a:r>
                      <a:endParaRPr lang="en-US" sz="1400" b="0" i="0" u="none" strike="noStrike" dirty="0">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526145389"/>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7</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1983</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20-May</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35</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250,000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5,655,636,000,000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940367853"/>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8</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1997</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17-Mar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31</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85.10%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212,857</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4,265,039,208,413</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306732306"/>
                  </a:ext>
                </a:extLst>
              </a:tr>
              <a:tr h="241171">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9</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2008</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11-Apr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31</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45.70%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114,286</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2,289,961,199,174</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l" fontAlgn="t">
                        <a:spcBef>
                          <a:spcPts val="0"/>
                        </a:spcBef>
                        <a:spcAft>
                          <a:spcPts val="0"/>
                        </a:spcAft>
                      </a:pPr>
                      <a:r>
                        <a:rPr lang="en-US" sz="1400" b="0" i="0" u="none" strike="noStrike">
                          <a:solidFill>
                            <a:srgbClr val="000000"/>
                          </a:solidFill>
                          <a:effectLst/>
                          <a:latin typeface="Arial" panose="020B0604020202020204" pitchFamily="34" charset="0"/>
                        </a:rPr>
                        <a:t> </a:t>
                      </a:r>
                      <a:endParaRPr lang="en-US" sz="1400" b="0" i="0" u="none" strike="noStrike">
                        <a:effectLst/>
                        <a:latin typeface="Arial" panose="020B0604020202020204" pitchFamily="34" charset="0"/>
                      </a:endParaRPr>
                    </a:p>
                  </a:txBody>
                  <a:tcPr marL="5632" marR="5632" marT="5632"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805501625"/>
                  </a:ext>
                </a:extLst>
              </a:tr>
              <a:tr h="256945">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2010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gridSpan="5">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BP Oil Spill</a:t>
                      </a:r>
                      <a:endParaRPr lang="en-US" sz="1400" b="0" i="0" u="none" strike="noStrike" dirty="0">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91</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309</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18E"/>
                    </a:solidFill>
                  </a:tcPr>
                </a:tc>
                <a:extLst>
                  <a:ext uri="{0D108BD9-81ED-4DB2-BD59-A6C34878D82A}">
                    <a16:rowId xmlns:a16="http://schemas.microsoft.com/office/drawing/2014/main" val="441579363"/>
                  </a:ext>
                </a:extLst>
              </a:tr>
              <a:tr h="195288">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10</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2011</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9-May</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42</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94.30%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235,714</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6,398,940,403,699</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147</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266</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16514500"/>
                  </a:ext>
                </a:extLst>
              </a:tr>
              <a:tr h="195288">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2012</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48</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154</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765963333"/>
                  </a:ext>
                </a:extLst>
              </a:tr>
              <a:tr h="195288">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2013</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49</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209</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2853122372"/>
                  </a:ext>
                </a:extLst>
              </a:tr>
              <a:tr h="195288">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2014</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48</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147</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4233712944"/>
                  </a:ext>
                </a:extLst>
              </a:tr>
              <a:tr h="195288">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2015</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33</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61</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1934307636"/>
                  </a:ext>
                </a:extLst>
              </a:tr>
              <a:tr h="195288">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11</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2016</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10-Jan</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22</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60.00%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203,000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2,886,636,614,400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82</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136</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3335949"/>
                  </a:ext>
                </a:extLst>
              </a:tr>
              <a:tr h="195288">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2017</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dirty="0">
                          <a:solidFill>
                            <a:srgbClr val="000000"/>
                          </a:solidFill>
                          <a:effectLst/>
                          <a:latin typeface="Arial" panose="020B0604020202020204" pitchFamily="34" charset="0"/>
                        </a:rPr>
                        <a:t>-</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51</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tc>
                  <a:txBody>
                    <a:bodyPr/>
                    <a:lstStyle/>
                    <a:p>
                      <a:pPr algn="ctr" fontAlgn="ctr">
                        <a:spcBef>
                          <a:spcPts val="0"/>
                        </a:spcBef>
                        <a:spcAft>
                          <a:spcPts val="0"/>
                        </a:spcAft>
                      </a:pPr>
                      <a:r>
                        <a:rPr lang="en-US" sz="1400" b="0" i="0" u="none" strike="noStrike">
                          <a:solidFill>
                            <a:srgbClr val="000000"/>
                          </a:solidFill>
                          <a:effectLst/>
                          <a:latin typeface="Arial" panose="020B0604020202020204" pitchFamily="34" charset="0"/>
                        </a:rPr>
                        <a:t>62</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EF7"/>
                    </a:solidFill>
                  </a:tcPr>
                </a:tc>
                <a:extLst>
                  <a:ext uri="{0D108BD9-81ED-4DB2-BD59-A6C34878D82A}">
                    <a16:rowId xmlns:a16="http://schemas.microsoft.com/office/drawing/2014/main" val="3441837722"/>
                  </a:ext>
                </a:extLst>
              </a:tr>
              <a:tr h="195288">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12</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2018</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8-Mar</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22</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48.00%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196,000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2,787,097,420,800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51</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123</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02683037"/>
                  </a:ext>
                </a:extLst>
              </a:tr>
              <a:tr h="195288">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13</a:t>
                      </a:r>
                      <a:endParaRPr lang="en-US" sz="1400" b="0" i="0" u="none" strike="noStrike" dirty="0">
                        <a:effectLst/>
                        <a:latin typeface="Arial" panose="020B0604020202020204" pitchFamily="34" charset="0"/>
                      </a:endParaRPr>
                    </a:p>
                  </a:txBody>
                  <a:tcPr marL="54066" marR="54066" marT="27033" marB="27033"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2019</a:t>
                      </a:r>
                      <a:endParaRPr lang="en-US" sz="1400" b="0" i="0" u="none" strike="noStrike" dirty="0">
                        <a:effectLst/>
                        <a:latin typeface="Arial" panose="020B0604020202020204" pitchFamily="34" charset="0"/>
                      </a:endParaRPr>
                    </a:p>
                  </a:txBody>
                  <a:tcPr marL="54066" marR="54066" marT="27033" marB="270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27-Feb &amp;</a:t>
                      </a:r>
                      <a:endParaRPr lang="en-US" sz="1400" b="0" i="0" u="none" strike="noStrike" dirty="0">
                        <a:effectLst/>
                        <a:latin typeface="Arial" panose="020B0604020202020204" pitchFamily="34" charset="0"/>
                      </a:endParaRPr>
                    </a:p>
                  </a:txBody>
                  <a:tcPr marL="50687"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123</a:t>
                      </a:r>
                      <a:endParaRPr lang="en-US" sz="1400" b="0" i="0" u="none" strike="noStrike" dirty="0">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58.90%</a:t>
                      </a:r>
                      <a:endParaRPr lang="en-US" sz="1400" b="0" i="0" u="none" strike="noStrike" dirty="0">
                        <a:effectLst/>
                        <a:latin typeface="Arial" panose="020B0604020202020204" pitchFamily="34" charset="0"/>
                      </a:endParaRPr>
                    </a:p>
                  </a:txBody>
                  <a:tcPr marL="54066" marR="54066" marT="27033" marB="270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213,000</a:t>
                      </a:r>
                      <a:endParaRPr lang="en-US" sz="1400" b="0" i="0" u="none" strike="noStrike" dirty="0">
                        <a:effectLst/>
                        <a:latin typeface="Arial" panose="020B0604020202020204" pitchFamily="34" charset="0"/>
                      </a:endParaRPr>
                    </a:p>
                  </a:txBody>
                  <a:tcPr marL="54066" marR="54066" marT="27033" marB="270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10,366,942,377,600</a:t>
                      </a:r>
                      <a:endParaRPr lang="en-US" sz="1400" b="0" i="0" u="none" strike="noStrike" dirty="0">
                        <a:effectLst/>
                        <a:latin typeface="Arial" panose="020B0604020202020204" pitchFamily="34" charset="0"/>
                      </a:endParaRPr>
                    </a:p>
                  </a:txBody>
                  <a:tcPr marL="54066" marR="54066" marT="27033" marB="2703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153</a:t>
                      </a:r>
                      <a:endParaRPr lang="en-US" sz="1400" b="0" i="0" u="none" strike="noStrike">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201</a:t>
                      </a:r>
                      <a:endParaRPr lang="en-US" sz="1400" b="0" i="0" u="none" strike="noStrike" dirty="0">
                        <a:effectLst/>
                        <a:latin typeface="Arial" panose="020B0604020202020204" pitchFamily="34" charset="0"/>
                      </a:endParaRPr>
                    </a:p>
                  </a:txBody>
                  <a:tcPr marL="54066" marR="54066" marT="27033" marB="27033">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7627812"/>
                  </a:ext>
                </a:extLst>
              </a:tr>
              <a:tr h="195288">
                <a:tc vMerge="1">
                  <a:txBody>
                    <a:bodyPr/>
                    <a:lstStyle/>
                    <a:p>
                      <a:endParaRPr lang="en-US"/>
                    </a:p>
                  </a:txBody>
                  <a:tcPr/>
                </a:tc>
                <a:tc vMerge="1">
                  <a:txBody>
                    <a:bodyPr/>
                    <a:lstStyle/>
                    <a:p>
                      <a:endParaRPr lang="en-US"/>
                    </a:p>
                  </a:txBody>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10-May</a:t>
                      </a:r>
                      <a:endParaRPr lang="en-US" sz="1400" b="0" i="0" u="none" strike="noStrike" dirty="0">
                        <a:effectLst/>
                        <a:latin typeface="Arial" panose="020B0604020202020204" pitchFamily="34" charset="0"/>
                      </a:endParaRPr>
                    </a:p>
                  </a:txBody>
                  <a:tcPr marL="101375"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pPr algn="ctr" fontAlgn="ctr">
                        <a:spcBef>
                          <a:spcPts val="0"/>
                        </a:spcBef>
                        <a:spcAft>
                          <a:spcPts val="0"/>
                        </a:spcAft>
                      </a:pPr>
                      <a:endParaRPr lang="en-US" sz="1200" b="0" i="0" u="none" strike="noStrike" dirty="0">
                        <a:effectLst/>
                        <a:latin typeface="Arial" panose="020B0604020202020204" pitchFamily="34" charset="0"/>
                      </a:endParaRPr>
                    </a:p>
                  </a:txBody>
                  <a:tcPr marL="101375"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03207597"/>
                  </a:ext>
                </a:extLst>
              </a:tr>
              <a:tr h="338097">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14</a:t>
                      </a:r>
                      <a:endParaRPr lang="en-US" sz="1400" b="0" i="0" u="none" strike="noStrike">
                        <a:effectLst/>
                        <a:latin typeface="Arial" panose="020B0604020202020204" pitchFamily="34" charset="0"/>
                      </a:endParaRPr>
                    </a:p>
                  </a:txBody>
                  <a:tcPr marL="5632" marR="5632" marT="5632"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a:solidFill>
                            <a:srgbClr val="000000"/>
                          </a:solidFill>
                          <a:effectLst/>
                          <a:latin typeface="Arial" panose="020B0604020202020204" pitchFamily="34" charset="0"/>
                        </a:rPr>
                        <a:t>2020</a:t>
                      </a:r>
                      <a:endParaRPr lang="en-US" sz="1400" b="0" i="0" u="none" strike="noStrike">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3-April through 30-April</a:t>
                      </a:r>
                      <a:endParaRPr lang="en-US" sz="1400" b="0" i="0" u="none" strike="noStrike" dirty="0">
                        <a:effectLst/>
                        <a:latin typeface="Arial" panose="020B0604020202020204" pitchFamily="34" charset="0"/>
                      </a:endParaRPr>
                    </a:p>
                  </a:txBody>
                  <a:tcPr marL="101375"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28</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spcBef>
                          <a:spcPts val="0"/>
                        </a:spcBef>
                        <a:spcAft>
                          <a:spcPts val="0"/>
                        </a:spcAft>
                      </a:pPr>
                      <a:r>
                        <a:rPr lang="en-US" sz="1400" b="1" i="0" u="none" strike="noStrike" dirty="0">
                          <a:solidFill>
                            <a:srgbClr val="000000"/>
                          </a:solidFill>
                          <a:effectLst/>
                          <a:latin typeface="Arial" panose="020B0604020202020204" pitchFamily="34" charset="0"/>
                        </a:rPr>
                        <a:t> </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spcBef>
                          <a:spcPts val="0"/>
                        </a:spcBef>
                        <a:spcAft>
                          <a:spcPts val="0"/>
                        </a:spcAft>
                      </a:pPr>
                      <a:r>
                        <a:rPr lang="en-US" sz="1400" b="1" i="0" u="none" strike="noStrike" dirty="0">
                          <a:solidFill>
                            <a:srgbClr val="000000"/>
                          </a:solidFill>
                          <a:effectLst/>
                          <a:latin typeface="Arial" panose="020B0604020202020204" pitchFamily="34" charset="0"/>
                        </a:rPr>
                        <a:t> </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1,005,000,000,000</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58</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400" b="1" i="0" u="none" strike="noStrike" dirty="0">
                          <a:solidFill>
                            <a:srgbClr val="000000"/>
                          </a:solidFill>
                          <a:effectLst/>
                          <a:latin typeface="Arial" panose="020B0604020202020204" pitchFamily="34" charset="0"/>
                        </a:rPr>
                        <a:t>113</a:t>
                      </a:r>
                      <a:endParaRPr lang="en-US" sz="1400" b="0" i="0" u="none" strike="noStrike" dirty="0">
                        <a:effectLst/>
                        <a:latin typeface="Arial" panose="020B0604020202020204" pitchFamily="34" charset="0"/>
                      </a:endParaRPr>
                    </a:p>
                  </a:txBody>
                  <a:tcPr marL="5632" marR="5632" marT="5632"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30797530"/>
                  </a:ext>
                </a:extLst>
              </a:tr>
              <a:tr h="256945">
                <a:tc gridSpan="9">
                  <a:txBody>
                    <a:bodyPr/>
                    <a:lstStyle/>
                    <a:p>
                      <a:pPr algn="l" fontAlgn="ctr">
                        <a:spcBef>
                          <a:spcPts val="0"/>
                        </a:spcBef>
                        <a:spcAft>
                          <a:spcPts val="0"/>
                        </a:spcAft>
                      </a:pPr>
                      <a:r>
                        <a:rPr lang="en-US" sz="1400" b="0" i="0" u="none" strike="noStrike" dirty="0">
                          <a:solidFill>
                            <a:srgbClr val="000000"/>
                          </a:solidFill>
                          <a:effectLst/>
                          <a:latin typeface="Arial" panose="020B0604020202020204" pitchFamily="34" charset="0"/>
                        </a:rPr>
                        <a:t>Note: Areas highlighted in yellow show years in which the spillway was open since 2011, and dolphin and sea turtle deaths are documented.</a:t>
                      </a:r>
                      <a:endParaRPr lang="en-US" sz="1400" b="0" i="0" u="none" strike="noStrike" dirty="0">
                        <a:effectLst/>
                        <a:latin typeface="Arial" panose="020B0604020202020204" pitchFamily="34" charset="0"/>
                      </a:endParaRPr>
                    </a:p>
                  </a:txBody>
                  <a:tcPr marL="54066" marR="54066" marT="27033" marB="2703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214413979"/>
                  </a:ext>
                </a:extLst>
              </a:tr>
            </a:tbl>
          </a:graphicData>
        </a:graphic>
      </p:graphicFrame>
      <p:sp>
        <p:nvSpPr>
          <p:cNvPr id="3" name="TextBox 2">
            <a:extLst>
              <a:ext uri="{FF2B5EF4-FFF2-40B4-BE49-F238E27FC236}">
                <a16:creationId xmlns:a16="http://schemas.microsoft.com/office/drawing/2014/main" id="{9F9AC44B-867C-CF2C-65BA-386B37FCEFD7}"/>
              </a:ext>
            </a:extLst>
          </p:cNvPr>
          <p:cNvSpPr txBox="1"/>
          <p:nvPr/>
        </p:nvSpPr>
        <p:spPr>
          <a:xfrm>
            <a:off x="0" y="227147"/>
            <a:ext cx="12192000" cy="461665"/>
          </a:xfrm>
          <a:prstGeom prst="rect">
            <a:avLst/>
          </a:prstGeom>
          <a:solidFill>
            <a:srgbClr val="F4F1DF"/>
          </a:solidFill>
        </p:spPr>
        <p:txBody>
          <a:bodyPr wrap="square" rtlCol="0">
            <a:spAutoFit/>
          </a:bodyPr>
          <a:lstStyle/>
          <a:p>
            <a:pPr marL="101600" marR="101600" algn="ctr" rtl="0">
              <a:spcBef>
                <a:spcPts val="0"/>
              </a:spcBef>
              <a:spcAft>
                <a:spcPts val="0"/>
              </a:spcAft>
            </a:pPr>
            <a:r>
              <a:rPr lang="en-US" sz="2400" b="1" u="none" strike="noStrike" dirty="0">
                <a:solidFill>
                  <a:srgbClr val="28348A"/>
                </a:solidFill>
                <a:effectLst/>
                <a:latin typeface="Futura" panose="020B0602020204020303" pitchFamily="34" charset="-79"/>
                <a:cs typeface="Futura" panose="020B0602020204020303" pitchFamily="34" charset="-79"/>
              </a:rPr>
              <a:t>Dolphin &amp; Sea Turtle Deaths Caused By Bonnet Carré Openings </a:t>
            </a:r>
            <a:r>
              <a:rPr lang="en-US" sz="1600" b="1" u="none" strike="noStrike" dirty="0">
                <a:solidFill>
                  <a:srgbClr val="28348A"/>
                </a:solidFill>
                <a:effectLst/>
                <a:latin typeface="Futura" panose="020B0602020204020303" pitchFamily="34" charset="-79"/>
                <a:cs typeface="Futura" panose="020B0602020204020303" pitchFamily="34" charset="-79"/>
              </a:rPr>
              <a:t>(2011-2020)</a:t>
            </a:r>
            <a:endParaRPr lang="en-US" b="1" dirty="0">
              <a:solidFill>
                <a:srgbClr val="28348A"/>
              </a:solidFill>
              <a:effectLst/>
              <a:latin typeface="Futura" panose="020B0602020204020303" pitchFamily="34" charset="-79"/>
              <a:cs typeface="Futura" panose="020B0602020204020303" pitchFamily="34" charset="-79"/>
            </a:endParaRPr>
          </a:p>
        </p:txBody>
      </p:sp>
    </p:spTree>
    <p:extLst>
      <p:ext uri="{BB962C8B-B14F-4D97-AF65-F5344CB8AC3E}">
        <p14:creationId xmlns:p14="http://schemas.microsoft.com/office/powerpoint/2010/main" val="115383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5404"/>
            <a:ext cx="7837931" cy="5727191"/>
          </a:xfrm>
          <a:prstGeom prst="rect">
            <a:avLst/>
          </a:prstGeom>
        </p:spPr>
      </p:pic>
      <p:pic>
        <p:nvPicPr>
          <p:cNvPr id="3" name="object 3"/>
          <p:cNvPicPr/>
          <p:nvPr/>
        </p:nvPicPr>
        <p:blipFill>
          <a:blip r:embed="rId3" cstate="print"/>
          <a:stretch>
            <a:fillRect/>
          </a:stretch>
        </p:blipFill>
        <p:spPr>
          <a:xfrm>
            <a:off x="7912607" y="565404"/>
            <a:ext cx="4026407" cy="2877311"/>
          </a:xfrm>
          <a:prstGeom prst="rect">
            <a:avLst/>
          </a:prstGeom>
        </p:spPr>
      </p:pic>
      <p:pic>
        <p:nvPicPr>
          <p:cNvPr id="4" name="object 4"/>
          <p:cNvPicPr/>
          <p:nvPr/>
        </p:nvPicPr>
        <p:blipFill>
          <a:blip r:embed="rId4" cstate="print"/>
          <a:stretch>
            <a:fillRect/>
          </a:stretch>
        </p:blipFill>
        <p:spPr>
          <a:xfrm>
            <a:off x="7912607" y="3557017"/>
            <a:ext cx="4006596" cy="27355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93179" y="4034026"/>
            <a:ext cx="5376672" cy="2819399"/>
          </a:xfrm>
          <a:prstGeom prst="rect">
            <a:avLst/>
          </a:prstGeom>
        </p:spPr>
      </p:pic>
      <p:sp>
        <p:nvSpPr>
          <p:cNvPr id="13" name="object 13"/>
          <p:cNvSpPr txBox="1">
            <a:spLocks noGrp="1"/>
          </p:cNvSpPr>
          <p:nvPr>
            <p:ph type="title"/>
          </p:nvPr>
        </p:nvSpPr>
        <p:spPr>
          <a:xfrm>
            <a:off x="387667" y="162560"/>
            <a:ext cx="11416665" cy="897682"/>
          </a:xfrm>
          <a:prstGeom prst="rect">
            <a:avLst/>
          </a:prstGeom>
        </p:spPr>
        <p:txBody>
          <a:bodyPr vert="horz" wrap="square" lIns="0" tIns="12700" rIns="0" bIns="0" rtlCol="0">
            <a:spAutoFit/>
          </a:bodyPr>
          <a:lstStyle/>
          <a:p>
            <a:pPr marL="12700" algn="ctr">
              <a:lnSpc>
                <a:spcPts val="3815"/>
              </a:lnSpc>
              <a:spcBef>
                <a:spcPts val="100"/>
              </a:spcBef>
            </a:pPr>
            <a:r>
              <a:rPr sz="2400" b="1" u="none" dirty="0">
                <a:solidFill>
                  <a:srgbClr val="28348A"/>
                </a:solidFill>
                <a:latin typeface="Futura" panose="020B0602020204020303" pitchFamily="34" charset="-79"/>
                <a:cs typeface="Futura" panose="020B0602020204020303" pitchFamily="34" charset="-79"/>
              </a:rPr>
              <a:t>Effects</a:t>
            </a:r>
            <a:r>
              <a:rPr sz="2400" b="1" u="none" spc="-10"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of</a:t>
            </a:r>
            <a:r>
              <a:rPr sz="2400" b="1" u="none" spc="-20"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Bonnet</a:t>
            </a:r>
            <a:r>
              <a:rPr sz="2400" b="1" u="none" spc="-15"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Carré</a:t>
            </a:r>
            <a:r>
              <a:rPr sz="2400" b="1" u="none" spc="-5"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Spillway</a:t>
            </a:r>
            <a:r>
              <a:rPr sz="2400" b="1" u="none" spc="-10"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Discharges</a:t>
            </a:r>
            <a:r>
              <a:rPr sz="2400" b="1" u="none" spc="-20"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on</a:t>
            </a:r>
            <a:r>
              <a:rPr sz="2400" b="1" u="none" spc="-10" dirty="0">
                <a:solidFill>
                  <a:srgbClr val="28348A"/>
                </a:solidFill>
                <a:latin typeface="Futura" panose="020B0602020204020303" pitchFamily="34" charset="-79"/>
                <a:cs typeface="Futura" panose="020B0602020204020303" pitchFamily="34" charset="-79"/>
              </a:rPr>
              <a:t> </a:t>
            </a:r>
            <a:r>
              <a:rPr sz="2400" b="1" u="none" dirty="0">
                <a:solidFill>
                  <a:srgbClr val="28348A"/>
                </a:solidFill>
                <a:latin typeface="Futura" panose="020B0602020204020303" pitchFamily="34" charset="-79"/>
                <a:cs typeface="Futura" panose="020B0602020204020303" pitchFamily="34" charset="-79"/>
              </a:rPr>
              <a:t>Dolphin</a:t>
            </a:r>
            <a:r>
              <a:rPr sz="2400" b="1" u="none" spc="-5" dirty="0">
                <a:solidFill>
                  <a:srgbClr val="28348A"/>
                </a:solidFill>
                <a:latin typeface="Futura" panose="020B0602020204020303" pitchFamily="34" charset="-79"/>
                <a:cs typeface="Futura" panose="020B0602020204020303" pitchFamily="34" charset="-79"/>
              </a:rPr>
              <a:t> </a:t>
            </a:r>
            <a:r>
              <a:rPr sz="2400" b="1" u="none" spc="-10" dirty="0">
                <a:solidFill>
                  <a:srgbClr val="28348A"/>
                </a:solidFill>
                <a:latin typeface="Futura" panose="020B0602020204020303" pitchFamily="34" charset="-79"/>
                <a:cs typeface="Futura" panose="020B0602020204020303" pitchFamily="34" charset="-79"/>
              </a:rPr>
              <a:t>Health</a:t>
            </a:r>
            <a:endParaRPr sz="2400" b="1" dirty="0">
              <a:solidFill>
                <a:srgbClr val="28348A"/>
              </a:solidFill>
              <a:latin typeface="Futura" panose="020B0602020204020303" pitchFamily="34" charset="-79"/>
              <a:cs typeface="Futura" panose="020B0602020204020303" pitchFamily="34" charset="-79"/>
            </a:endParaRPr>
          </a:p>
          <a:p>
            <a:pPr marL="671195" algn="ctr">
              <a:lnSpc>
                <a:spcPts val="3095"/>
              </a:lnSpc>
              <a:tabLst>
                <a:tab pos="6166485" algn="l"/>
              </a:tabLst>
            </a:pPr>
            <a:r>
              <a:rPr sz="2600" u="none" spc="-10" dirty="0">
                <a:solidFill>
                  <a:srgbClr val="CE3220"/>
                </a:solidFill>
                <a:latin typeface="Futura Medium" panose="020B0602020204020303" pitchFamily="34" charset="-79"/>
                <a:cs typeface="Futura Medium" panose="020B0602020204020303" pitchFamily="34" charset="-79"/>
              </a:rPr>
              <a:t>Malnutrition</a:t>
            </a:r>
            <a:r>
              <a:rPr sz="2600" u="none" dirty="0">
                <a:solidFill>
                  <a:srgbClr val="28348A"/>
                </a:solidFill>
                <a:latin typeface="Futura Medium" panose="020B0602020204020303" pitchFamily="34" charset="-79"/>
                <a:cs typeface="Futura Medium" panose="020B0602020204020303" pitchFamily="34" charset="-79"/>
              </a:rPr>
              <a:t>	</a:t>
            </a:r>
            <a:r>
              <a:rPr sz="2600" u="none" dirty="0">
                <a:solidFill>
                  <a:srgbClr val="CE3220"/>
                </a:solidFill>
                <a:latin typeface="Futura Medium" panose="020B0602020204020303" pitchFamily="34" charset="-79"/>
                <a:cs typeface="Futura Medium" panose="020B0602020204020303" pitchFamily="34" charset="-79"/>
              </a:rPr>
              <a:t>Fresh</a:t>
            </a:r>
            <a:r>
              <a:rPr sz="2600" u="none" spc="-30" dirty="0">
                <a:solidFill>
                  <a:srgbClr val="CE3220"/>
                </a:solidFill>
                <a:latin typeface="Futura Medium" panose="020B0602020204020303" pitchFamily="34" charset="-79"/>
                <a:cs typeface="Futura Medium" panose="020B0602020204020303" pitchFamily="34" charset="-79"/>
              </a:rPr>
              <a:t> </a:t>
            </a:r>
            <a:r>
              <a:rPr sz="2600" u="none" dirty="0">
                <a:solidFill>
                  <a:srgbClr val="CE3220"/>
                </a:solidFill>
                <a:latin typeface="Futura Medium" panose="020B0602020204020303" pitchFamily="34" charset="-79"/>
                <a:cs typeface="Futura Medium" panose="020B0602020204020303" pitchFamily="34" charset="-79"/>
              </a:rPr>
              <a:t>Water</a:t>
            </a:r>
            <a:r>
              <a:rPr sz="2600" u="none" spc="-10" dirty="0">
                <a:solidFill>
                  <a:srgbClr val="CE3220"/>
                </a:solidFill>
                <a:latin typeface="Futura Medium" panose="020B0602020204020303" pitchFamily="34" charset="-79"/>
                <a:cs typeface="Futura Medium" panose="020B0602020204020303" pitchFamily="34" charset="-79"/>
              </a:rPr>
              <a:t> Lesions</a:t>
            </a:r>
            <a:endParaRPr sz="2600" dirty="0">
              <a:solidFill>
                <a:srgbClr val="CE3220"/>
              </a:solidFill>
              <a:latin typeface="Futura Medium" panose="020B0602020204020303" pitchFamily="34" charset="-79"/>
              <a:cs typeface="Futura Medium" panose="020B0602020204020303" pitchFamily="34" charset="-79"/>
            </a:endParaRPr>
          </a:p>
        </p:txBody>
      </p:sp>
      <p:sp>
        <p:nvSpPr>
          <p:cNvPr id="14" name="object 14"/>
          <p:cNvSpPr/>
          <p:nvPr/>
        </p:nvSpPr>
        <p:spPr>
          <a:xfrm>
            <a:off x="8177021" y="5592317"/>
            <a:ext cx="753110" cy="746760"/>
          </a:xfrm>
          <a:custGeom>
            <a:avLst/>
            <a:gdLst/>
            <a:ahLst/>
            <a:cxnLst/>
            <a:rect l="l" t="t" r="r" b="b"/>
            <a:pathLst>
              <a:path w="753109" h="746760">
                <a:moveTo>
                  <a:pt x="0" y="373379"/>
                </a:moveTo>
                <a:lnTo>
                  <a:pt x="2932" y="326544"/>
                </a:lnTo>
                <a:lnTo>
                  <a:pt x="11496" y="281444"/>
                </a:lnTo>
                <a:lnTo>
                  <a:pt x="25337" y="238431"/>
                </a:lnTo>
                <a:lnTo>
                  <a:pt x="44103" y="197853"/>
                </a:lnTo>
                <a:lnTo>
                  <a:pt x="67442" y="160060"/>
                </a:lnTo>
                <a:lnTo>
                  <a:pt x="95000" y="125404"/>
                </a:lnTo>
                <a:lnTo>
                  <a:pt x="126425" y="94233"/>
                </a:lnTo>
                <a:lnTo>
                  <a:pt x="161365" y="66897"/>
                </a:lnTo>
                <a:lnTo>
                  <a:pt x="199465" y="43747"/>
                </a:lnTo>
                <a:lnTo>
                  <a:pt x="240375" y="25132"/>
                </a:lnTo>
                <a:lnTo>
                  <a:pt x="283740" y="11403"/>
                </a:lnTo>
                <a:lnTo>
                  <a:pt x="329208" y="2909"/>
                </a:lnTo>
                <a:lnTo>
                  <a:pt x="376427" y="0"/>
                </a:lnTo>
                <a:lnTo>
                  <a:pt x="423647" y="2909"/>
                </a:lnTo>
                <a:lnTo>
                  <a:pt x="469115" y="11403"/>
                </a:lnTo>
                <a:lnTo>
                  <a:pt x="512480" y="25132"/>
                </a:lnTo>
                <a:lnTo>
                  <a:pt x="553390" y="43747"/>
                </a:lnTo>
                <a:lnTo>
                  <a:pt x="591490" y="66897"/>
                </a:lnTo>
                <a:lnTo>
                  <a:pt x="626430" y="94233"/>
                </a:lnTo>
                <a:lnTo>
                  <a:pt x="657855" y="125404"/>
                </a:lnTo>
                <a:lnTo>
                  <a:pt x="685413" y="160060"/>
                </a:lnTo>
                <a:lnTo>
                  <a:pt x="708752" y="197853"/>
                </a:lnTo>
                <a:lnTo>
                  <a:pt x="727518" y="238431"/>
                </a:lnTo>
                <a:lnTo>
                  <a:pt x="741359" y="281444"/>
                </a:lnTo>
                <a:lnTo>
                  <a:pt x="749923" y="326544"/>
                </a:lnTo>
                <a:lnTo>
                  <a:pt x="752855" y="373379"/>
                </a:lnTo>
                <a:lnTo>
                  <a:pt x="749923" y="420215"/>
                </a:lnTo>
                <a:lnTo>
                  <a:pt x="741359" y="465315"/>
                </a:lnTo>
                <a:lnTo>
                  <a:pt x="727518" y="508328"/>
                </a:lnTo>
                <a:lnTo>
                  <a:pt x="708752" y="548906"/>
                </a:lnTo>
                <a:lnTo>
                  <a:pt x="685413" y="586699"/>
                </a:lnTo>
                <a:lnTo>
                  <a:pt x="657855" y="621355"/>
                </a:lnTo>
                <a:lnTo>
                  <a:pt x="626430" y="652526"/>
                </a:lnTo>
                <a:lnTo>
                  <a:pt x="591490" y="679862"/>
                </a:lnTo>
                <a:lnTo>
                  <a:pt x="553390" y="703012"/>
                </a:lnTo>
                <a:lnTo>
                  <a:pt x="512480" y="721627"/>
                </a:lnTo>
                <a:lnTo>
                  <a:pt x="469115" y="735356"/>
                </a:lnTo>
                <a:lnTo>
                  <a:pt x="423647" y="743850"/>
                </a:lnTo>
                <a:lnTo>
                  <a:pt x="376427" y="746759"/>
                </a:lnTo>
                <a:lnTo>
                  <a:pt x="329208" y="743850"/>
                </a:lnTo>
                <a:lnTo>
                  <a:pt x="283740" y="735356"/>
                </a:lnTo>
                <a:lnTo>
                  <a:pt x="240375" y="721627"/>
                </a:lnTo>
                <a:lnTo>
                  <a:pt x="199465" y="703012"/>
                </a:lnTo>
                <a:lnTo>
                  <a:pt x="161365" y="679862"/>
                </a:lnTo>
                <a:lnTo>
                  <a:pt x="126425" y="652526"/>
                </a:lnTo>
                <a:lnTo>
                  <a:pt x="95000" y="621355"/>
                </a:lnTo>
                <a:lnTo>
                  <a:pt x="67442" y="586699"/>
                </a:lnTo>
                <a:lnTo>
                  <a:pt x="44103" y="548906"/>
                </a:lnTo>
                <a:lnTo>
                  <a:pt x="25337" y="508328"/>
                </a:lnTo>
                <a:lnTo>
                  <a:pt x="11496" y="465315"/>
                </a:lnTo>
                <a:lnTo>
                  <a:pt x="2932" y="420215"/>
                </a:lnTo>
                <a:lnTo>
                  <a:pt x="0" y="373379"/>
                </a:lnTo>
                <a:close/>
              </a:path>
            </a:pathLst>
          </a:custGeom>
          <a:ln w="19812">
            <a:solidFill>
              <a:srgbClr val="FF0000"/>
            </a:solidFill>
          </a:ln>
        </p:spPr>
        <p:txBody>
          <a:bodyPr wrap="square" lIns="0" tIns="0" rIns="0" bIns="0" rtlCol="0"/>
          <a:lstStyle/>
          <a:p>
            <a:endParaRPr/>
          </a:p>
        </p:txBody>
      </p:sp>
      <p:grpSp>
        <p:nvGrpSpPr>
          <p:cNvPr id="15" name="object 15"/>
          <p:cNvGrpSpPr/>
          <p:nvPr/>
        </p:nvGrpSpPr>
        <p:grpSpPr>
          <a:xfrm>
            <a:off x="414527" y="1066800"/>
            <a:ext cx="11344657" cy="2828544"/>
            <a:chOff x="414527" y="1066800"/>
            <a:chExt cx="11344657" cy="2828544"/>
          </a:xfrm>
        </p:grpSpPr>
        <p:pic>
          <p:nvPicPr>
            <p:cNvPr id="16" name="object 16"/>
            <p:cNvPicPr/>
            <p:nvPr/>
          </p:nvPicPr>
          <p:blipFill>
            <a:blip r:embed="rId3" cstate="print"/>
            <a:stretch>
              <a:fillRect/>
            </a:stretch>
          </p:blipFill>
          <p:spPr>
            <a:xfrm>
              <a:off x="414527" y="1078992"/>
              <a:ext cx="5390388" cy="2816352"/>
            </a:xfrm>
            <a:prstGeom prst="rect">
              <a:avLst/>
            </a:prstGeom>
          </p:spPr>
        </p:pic>
        <p:pic>
          <p:nvPicPr>
            <p:cNvPr id="17" name="object 17"/>
            <p:cNvPicPr/>
            <p:nvPr/>
          </p:nvPicPr>
          <p:blipFill>
            <a:blip r:embed="rId4" cstate="print"/>
            <a:stretch>
              <a:fillRect/>
            </a:stretch>
          </p:blipFill>
          <p:spPr>
            <a:xfrm>
              <a:off x="6374892" y="1066800"/>
              <a:ext cx="5384292" cy="2828543"/>
            </a:xfrm>
            <a:prstGeom prst="rect">
              <a:avLst/>
            </a:prstGeom>
          </p:spPr>
        </p:pic>
      </p:grpSp>
      <p:pic>
        <p:nvPicPr>
          <p:cNvPr id="18" name="object 18"/>
          <p:cNvPicPr/>
          <p:nvPr/>
        </p:nvPicPr>
        <p:blipFill>
          <a:blip r:embed="rId5" cstate="print"/>
          <a:stretch>
            <a:fillRect/>
          </a:stretch>
        </p:blipFill>
        <p:spPr>
          <a:xfrm>
            <a:off x="414527" y="4055360"/>
            <a:ext cx="5390388" cy="27965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1878</TotalTime>
  <Words>829</Words>
  <Application>Microsoft Office PowerPoint</Application>
  <PresentationFormat>Widescreen</PresentationFormat>
  <Paragraphs>234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Meiryo</vt:lpstr>
      <vt:lpstr>Aptos</vt:lpstr>
      <vt:lpstr>Arial</vt:lpstr>
      <vt:lpstr>Arial Black</vt:lpstr>
      <vt:lpstr>Calibri</vt:lpstr>
      <vt:lpstr>Courier New</vt:lpstr>
      <vt:lpstr>Futura</vt:lpstr>
      <vt:lpstr>Futura Medium</vt:lpstr>
      <vt:lpstr>Office Theme</vt:lpstr>
      <vt:lpstr>PowerPoint Presentation</vt:lpstr>
      <vt:lpstr>DEAD ZONE</vt:lpstr>
      <vt:lpstr>BONNET CARRÉ SPILLWAY 2019</vt:lpstr>
      <vt:lpstr>PowerPoint Presentation</vt:lpstr>
      <vt:lpstr>TOXIC ALGAE BLOOM</vt:lpstr>
      <vt:lpstr>TOXIC ALGAE EFFECTS</vt:lpstr>
      <vt:lpstr>PowerPoint Presentation</vt:lpstr>
      <vt:lpstr>PowerPoint Presentation</vt:lpstr>
      <vt:lpstr>Effects of Bonnet Carré Spillway Discharges on Dolphin Health Malnutrition Fresh Water Lesions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Bonnet Carre Spillway on the MS Sound</dc:title>
  <dc:creator>Samia Ahmad</dc:creator>
  <cp:lastModifiedBy>Jason Porter</cp:lastModifiedBy>
  <cp:revision>29</cp:revision>
  <dcterms:created xsi:type="dcterms:W3CDTF">2024-01-17T23:06:49Z</dcterms:created>
  <dcterms:modified xsi:type="dcterms:W3CDTF">2024-04-04T19:31:04Z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2024-01-16T00:00:00Z</vt:filetime>
  </property>
  <property fmtid="{D5CDD505-2E9C-101B-9397-08002B2CF9AE}" pid="3" name="Creator">
    <vt:lpwstr>Acrobat Pro 23.6.20360</vt:lpwstr>
  </property>
  <property fmtid="{D5CDD505-2E9C-101B-9397-08002B2CF9AE}" pid="4" name="LastSaved">
    <vt:filetime>2024-01-17T00:00:00Z</vt:filetime>
  </property>
  <property fmtid="{D5CDD505-2E9C-101B-9397-08002B2CF9AE}" pid="5" name="Producer">
    <vt:lpwstr>Acrobat Pro 23.6.20360</vt:lpwstr>
  </property>
</Properties>
</file>